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36"/>
  </p:notesMasterIdLst>
  <p:handoutMasterIdLst>
    <p:handoutMasterId r:id="rId37"/>
  </p:handoutMasterIdLst>
  <p:sldIdLst>
    <p:sldId id="271" r:id="rId3"/>
    <p:sldId id="277" r:id="rId4"/>
    <p:sldId id="278" r:id="rId5"/>
    <p:sldId id="279" r:id="rId6"/>
    <p:sldId id="280" r:id="rId7"/>
    <p:sldId id="281" r:id="rId8"/>
    <p:sldId id="282" r:id="rId9"/>
    <p:sldId id="313" r:id="rId10"/>
    <p:sldId id="318" r:id="rId11"/>
    <p:sldId id="319" r:id="rId12"/>
    <p:sldId id="283" r:id="rId13"/>
    <p:sldId id="284" r:id="rId14"/>
    <p:sldId id="285" r:id="rId15"/>
    <p:sldId id="286" r:id="rId16"/>
    <p:sldId id="287" r:id="rId17"/>
    <p:sldId id="288" r:id="rId18"/>
    <p:sldId id="289" r:id="rId19"/>
    <p:sldId id="314" r:id="rId20"/>
    <p:sldId id="315" r:id="rId21"/>
    <p:sldId id="316" r:id="rId22"/>
    <p:sldId id="317" r:id="rId23"/>
    <p:sldId id="297" r:id="rId24"/>
    <p:sldId id="298" r:id="rId25"/>
    <p:sldId id="299" r:id="rId26"/>
    <p:sldId id="300" r:id="rId27"/>
    <p:sldId id="301" r:id="rId28"/>
    <p:sldId id="302" r:id="rId29"/>
    <p:sldId id="304" r:id="rId30"/>
    <p:sldId id="305" r:id="rId31"/>
    <p:sldId id="306" r:id="rId32"/>
    <p:sldId id="309" r:id="rId33"/>
    <p:sldId id="310" r:id="rId34"/>
    <p:sldId id="312"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1" d="100"/>
          <a:sy n="61" d="100"/>
        </p:scale>
        <p:origin x="-1392" y="-612"/>
      </p:cViewPr>
      <p:guideLst>
        <p:guide orient="horz" pos="2160"/>
        <p:guide pos="2880"/>
      </p:guideLst>
    </p:cSldViewPr>
  </p:slideViewPr>
  <p:notesTextViewPr>
    <p:cViewPr>
      <p:scale>
        <a:sx n="1" d="1"/>
        <a:sy n="1" d="1"/>
      </p:scale>
      <p:origin x="0" y="0"/>
    </p:cViewPr>
  </p:notesTextViewPr>
  <p:sorterViewPr>
    <p:cViewPr>
      <p:scale>
        <a:sx n="100" d="100"/>
        <a:sy n="100" d="100"/>
      </p:scale>
      <p:origin x="0" y="380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9833F298-2D12-42B9-B078-AF0B6AC142D6}" type="datetimeFigureOut">
              <a:rPr lang="en-US" smtClean="0"/>
              <a:pPr/>
              <a:t>5/10/2013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41434F3-6A01-44FE-B493-B4C38273CC9F}" type="slidenum">
              <a:rPr lang="en-US" smtClean="0"/>
              <a:pPr/>
              <a:t>‹#›</a:t>
            </a:fld>
            <a:endParaRPr lang="en-US" dirty="0"/>
          </a:p>
        </p:txBody>
      </p:sp>
    </p:spTree>
    <p:extLst>
      <p:ext uri="{BB962C8B-B14F-4D97-AF65-F5344CB8AC3E}">
        <p14:creationId xmlns:p14="http://schemas.microsoft.com/office/powerpoint/2010/main" val="985943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97741059-7680-4805-874F-031279CE9F3D}" type="datetimeFigureOut">
              <a:rPr lang="en-US" smtClean="0"/>
              <a:pPr/>
              <a:t>5/10/2013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4A933E31-4DE0-4BBD-9A6A-A8A0564C8ABC}" type="slidenum">
              <a:rPr lang="en-US" smtClean="0"/>
              <a:pPr/>
              <a:t>‹#›</a:t>
            </a:fld>
            <a:endParaRPr lang="en-US" dirty="0"/>
          </a:p>
        </p:txBody>
      </p:sp>
    </p:spTree>
    <p:extLst>
      <p:ext uri="{BB962C8B-B14F-4D97-AF65-F5344CB8AC3E}">
        <p14:creationId xmlns:p14="http://schemas.microsoft.com/office/powerpoint/2010/main" val="1011232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ea typeface="ＭＳ Ｐゴシック" pitchFamily="34" charset="-128"/>
            </a:endParaRPr>
          </a:p>
        </p:txBody>
      </p:sp>
      <p:sp>
        <p:nvSpPr>
          <p:cNvPr id="2" name="Footer Placeholder 1"/>
          <p:cNvSpPr>
            <a:spLocks noGrp="1"/>
          </p:cNvSpPr>
          <p:nvPr>
            <p:ph type="ftr" sz="quarter" idx="4"/>
          </p:nvPr>
        </p:nvSpPr>
        <p:spPr/>
        <p:txBody>
          <a:bodyPr/>
          <a:lstStyle/>
          <a:p>
            <a:pPr>
              <a:defRPr/>
            </a:pP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ea typeface="ＭＳ Ｐゴシック" pitchFamily="34" charset="-128"/>
            </a:endParaRPr>
          </a:p>
        </p:txBody>
      </p:sp>
      <p:sp>
        <p:nvSpPr>
          <p:cNvPr id="2" name="Footer Placeholder 1"/>
          <p:cNvSpPr>
            <a:spLocks noGrp="1"/>
          </p:cNvSpPr>
          <p:nvPr>
            <p:ph type="ftr" sz="quarter" idx="4"/>
          </p:nvPr>
        </p:nvSpPr>
        <p:spPr/>
        <p:txBody>
          <a:bodyPr/>
          <a:lstStyle/>
          <a:p>
            <a:pPr>
              <a:defRPr/>
            </a:pP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D13FFC-CF3F-474E-A6E8-97CE89AF8585}" type="datetime1">
              <a:rPr lang="en-US" smtClean="0"/>
              <a:pPr/>
              <a:t>5/10/2013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D351CB-7B7F-4776-A39B-D1BE6EB1D4A5}" type="slidenum">
              <a:rPr lang="en-US" smtClean="0"/>
              <a:pPr/>
              <a:t>‹#›</a:t>
            </a:fld>
            <a:endParaRPr lang="en-US" dirty="0"/>
          </a:p>
        </p:txBody>
      </p:sp>
    </p:spTree>
    <p:extLst>
      <p:ext uri="{BB962C8B-B14F-4D97-AF65-F5344CB8AC3E}">
        <p14:creationId xmlns:p14="http://schemas.microsoft.com/office/powerpoint/2010/main" val="174200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06AE27-85CE-449F-89C3-C093C2C7DCB7}" type="datetime1">
              <a:rPr lang="en-US" smtClean="0"/>
              <a:pPr/>
              <a:t>5/10/2013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D351CB-7B7F-4776-A39B-D1BE6EB1D4A5}" type="slidenum">
              <a:rPr lang="en-US" smtClean="0"/>
              <a:pPr/>
              <a:t>‹#›</a:t>
            </a:fld>
            <a:endParaRPr lang="en-US" dirty="0"/>
          </a:p>
        </p:txBody>
      </p:sp>
    </p:spTree>
    <p:extLst>
      <p:ext uri="{BB962C8B-B14F-4D97-AF65-F5344CB8AC3E}">
        <p14:creationId xmlns:p14="http://schemas.microsoft.com/office/powerpoint/2010/main" val="1514517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A203ED-E277-4CA2-98A2-EB5629D9D11D}" type="datetime1">
              <a:rPr lang="en-US" smtClean="0"/>
              <a:pPr/>
              <a:t>5/10/2013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D351CB-7B7F-4776-A39B-D1BE6EB1D4A5}" type="slidenum">
              <a:rPr lang="en-US" smtClean="0"/>
              <a:pPr/>
              <a:t>‹#›</a:t>
            </a:fld>
            <a:endParaRPr lang="en-US" dirty="0"/>
          </a:p>
        </p:txBody>
      </p:sp>
    </p:spTree>
    <p:extLst>
      <p:ext uri="{BB962C8B-B14F-4D97-AF65-F5344CB8AC3E}">
        <p14:creationId xmlns:p14="http://schemas.microsoft.com/office/powerpoint/2010/main" val="42105295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FE5CC4-BE2A-4ECC-8122-2AA33B894C6B}" type="datetime1">
              <a:rPr lang="en-US" smtClean="0"/>
              <a:pPr/>
              <a:t>5/10/2013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947AC1-330B-4D78-9DAE-2A17147F34A1}" type="slidenum">
              <a:rPr lang="en-US" smtClean="0"/>
              <a:pPr/>
              <a:t>‹#›</a:t>
            </a:fld>
            <a:endParaRPr lang="en-US" dirty="0"/>
          </a:p>
        </p:txBody>
      </p:sp>
    </p:spTree>
    <p:extLst>
      <p:ext uri="{BB962C8B-B14F-4D97-AF65-F5344CB8AC3E}">
        <p14:creationId xmlns:p14="http://schemas.microsoft.com/office/powerpoint/2010/main" val="40442092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6C91B2-8BA3-4E47-9107-13E0F81189B3}" type="datetime1">
              <a:rPr lang="en-US" smtClean="0"/>
              <a:pPr/>
              <a:t>5/10/2013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947AC1-330B-4D78-9DAE-2A17147F34A1}" type="slidenum">
              <a:rPr lang="en-US" smtClean="0"/>
              <a:pPr/>
              <a:t>‹#›</a:t>
            </a:fld>
            <a:endParaRPr lang="en-US" dirty="0"/>
          </a:p>
        </p:txBody>
      </p:sp>
    </p:spTree>
    <p:extLst>
      <p:ext uri="{BB962C8B-B14F-4D97-AF65-F5344CB8AC3E}">
        <p14:creationId xmlns:p14="http://schemas.microsoft.com/office/powerpoint/2010/main" val="29900343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0B004B-ED24-471B-93EE-92ED88A0B12E}" type="datetime1">
              <a:rPr lang="en-US" smtClean="0"/>
              <a:pPr/>
              <a:t>5/10/2013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947AC1-330B-4D78-9DAE-2A17147F34A1}" type="slidenum">
              <a:rPr lang="en-US" smtClean="0"/>
              <a:pPr/>
              <a:t>‹#›</a:t>
            </a:fld>
            <a:endParaRPr lang="en-US" dirty="0"/>
          </a:p>
        </p:txBody>
      </p:sp>
    </p:spTree>
    <p:extLst>
      <p:ext uri="{BB962C8B-B14F-4D97-AF65-F5344CB8AC3E}">
        <p14:creationId xmlns:p14="http://schemas.microsoft.com/office/powerpoint/2010/main" val="530710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2A09C5-EE70-41D8-A342-C7727C7860DC}" type="datetime1">
              <a:rPr lang="en-US" smtClean="0"/>
              <a:pPr/>
              <a:t>5/10/2013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947AC1-330B-4D78-9DAE-2A17147F34A1}" type="slidenum">
              <a:rPr lang="en-US" smtClean="0"/>
              <a:pPr/>
              <a:t>‹#›</a:t>
            </a:fld>
            <a:endParaRPr lang="en-US" dirty="0"/>
          </a:p>
        </p:txBody>
      </p:sp>
    </p:spTree>
    <p:extLst>
      <p:ext uri="{BB962C8B-B14F-4D97-AF65-F5344CB8AC3E}">
        <p14:creationId xmlns:p14="http://schemas.microsoft.com/office/powerpoint/2010/main" val="27444311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90161B-08D5-42F9-ABD3-409CAC8ED1FA}" type="datetime1">
              <a:rPr lang="en-US" smtClean="0"/>
              <a:pPr/>
              <a:t>5/10/2013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F947AC1-330B-4D78-9DAE-2A17147F34A1}" type="slidenum">
              <a:rPr lang="en-US" smtClean="0"/>
              <a:pPr/>
              <a:t>‹#›</a:t>
            </a:fld>
            <a:endParaRPr lang="en-US" dirty="0"/>
          </a:p>
        </p:txBody>
      </p:sp>
    </p:spTree>
    <p:extLst>
      <p:ext uri="{BB962C8B-B14F-4D97-AF65-F5344CB8AC3E}">
        <p14:creationId xmlns:p14="http://schemas.microsoft.com/office/powerpoint/2010/main" val="20900125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188ABA-F988-4AFC-AD4F-83653C19D84D}" type="datetime1">
              <a:rPr lang="en-US" smtClean="0"/>
              <a:pPr/>
              <a:t>5/10/2013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F947AC1-330B-4D78-9DAE-2A17147F34A1}" type="slidenum">
              <a:rPr lang="en-US" smtClean="0"/>
              <a:pPr/>
              <a:t>‹#›</a:t>
            </a:fld>
            <a:endParaRPr lang="en-US" dirty="0"/>
          </a:p>
        </p:txBody>
      </p:sp>
    </p:spTree>
    <p:extLst>
      <p:ext uri="{BB962C8B-B14F-4D97-AF65-F5344CB8AC3E}">
        <p14:creationId xmlns:p14="http://schemas.microsoft.com/office/powerpoint/2010/main" val="39643220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CD742F-2776-490B-820F-9A1177910EAB}" type="datetime1">
              <a:rPr lang="en-US" smtClean="0"/>
              <a:pPr/>
              <a:t>5/10/2013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F947AC1-330B-4D78-9DAE-2A17147F34A1}" type="slidenum">
              <a:rPr lang="en-US" smtClean="0"/>
              <a:pPr/>
              <a:t>‹#›</a:t>
            </a:fld>
            <a:endParaRPr lang="en-US" dirty="0"/>
          </a:p>
        </p:txBody>
      </p:sp>
    </p:spTree>
    <p:extLst>
      <p:ext uri="{BB962C8B-B14F-4D97-AF65-F5344CB8AC3E}">
        <p14:creationId xmlns:p14="http://schemas.microsoft.com/office/powerpoint/2010/main" val="25894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B5E42F-4305-44F0-8EC3-515F3A231BDB}" type="datetime1">
              <a:rPr lang="en-US" smtClean="0"/>
              <a:pPr/>
              <a:t>5/10/2013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947AC1-330B-4D78-9DAE-2A17147F34A1}" type="slidenum">
              <a:rPr lang="en-US" smtClean="0"/>
              <a:pPr/>
              <a:t>‹#›</a:t>
            </a:fld>
            <a:endParaRPr lang="en-US" dirty="0"/>
          </a:p>
        </p:txBody>
      </p:sp>
    </p:spTree>
    <p:extLst>
      <p:ext uri="{BB962C8B-B14F-4D97-AF65-F5344CB8AC3E}">
        <p14:creationId xmlns:p14="http://schemas.microsoft.com/office/powerpoint/2010/main" val="226529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42C563-1EB7-4C9A-8796-C184FB1ADB5C}" type="datetime1">
              <a:rPr lang="en-US" smtClean="0"/>
              <a:pPr/>
              <a:t>5/10/2013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D351CB-7B7F-4776-A39B-D1BE6EB1D4A5}" type="slidenum">
              <a:rPr lang="en-US" smtClean="0"/>
              <a:pPr/>
              <a:t>‹#›</a:t>
            </a:fld>
            <a:endParaRPr lang="en-US" dirty="0"/>
          </a:p>
        </p:txBody>
      </p:sp>
    </p:spTree>
    <p:extLst>
      <p:ext uri="{BB962C8B-B14F-4D97-AF65-F5344CB8AC3E}">
        <p14:creationId xmlns:p14="http://schemas.microsoft.com/office/powerpoint/2010/main" val="28962163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E4CCB1-A3F1-49FF-BEFF-C994CD6F46E9}" type="datetime1">
              <a:rPr lang="en-US" smtClean="0"/>
              <a:pPr/>
              <a:t>5/10/2013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947AC1-330B-4D78-9DAE-2A17147F34A1}" type="slidenum">
              <a:rPr lang="en-US" smtClean="0"/>
              <a:pPr/>
              <a:t>‹#›</a:t>
            </a:fld>
            <a:endParaRPr lang="en-US" dirty="0"/>
          </a:p>
        </p:txBody>
      </p:sp>
    </p:spTree>
    <p:extLst>
      <p:ext uri="{BB962C8B-B14F-4D97-AF65-F5344CB8AC3E}">
        <p14:creationId xmlns:p14="http://schemas.microsoft.com/office/powerpoint/2010/main" val="37559688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3B3562-AFC8-4569-A545-8F91338AEABF}" type="datetime1">
              <a:rPr lang="en-US" smtClean="0"/>
              <a:pPr/>
              <a:t>5/10/2013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947AC1-330B-4D78-9DAE-2A17147F34A1}" type="slidenum">
              <a:rPr lang="en-US" smtClean="0"/>
              <a:pPr/>
              <a:t>‹#›</a:t>
            </a:fld>
            <a:endParaRPr lang="en-US" dirty="0"/>
          </a:p>
        </p:txBody>
      </p:sp>
    </p:spTree>
    <p:extLst>
      <p:ext uri="{BB962C8B-B14F-4D97-AF65-F5344CB8AC3E}">
        <p14:creationId xmlns:p14="http://schemas.microsoft.com/office/powerpoint/2010/main" val="31684915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788C2-6E45-4281-AC51-35981DAE894F}" type="datetime1">
              <a:rPr lang="en-US" smtClean="0"/>
              <a:pPr/>
              <a:t>5/10/2013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947AC1-330B-4D78-9DAE-2A17147F34A1}" type="slidenum">
              <a:rPr lang="en-US" smtClean="0"/>
              <a:pPr/>
              <a:t>‹#›</a:t>
            </a:fld>
            <a:endParaRPr lang="en-US" dirty="0"/>
          </a:p>
        </p:txBody>
      </p:sp>
    </p:spTree>
    <p:extLst>
      <p:ext uri="{BB962C8B-B14F-4D97-AF65-F5344CB8AC3E}">
        <p14:creationId xmlns:p14="http://schemas.microsoft.com/office/powerpoint/2010/main" val="4241868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41E0B9-311C-418A-80D5-9BE9E8B890E8}" type="datetime1">
              <a:rPr lang="en-US" smtClean="0"/>
              <a:pPr/>
              <a:t>5/10/2013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D351CB-7B7F-4776-A39B-D1BE6EB1D4A5}" type="slidenum">
              <a:rPr lang="en-US" smtClean="0"/>
              <a:pPr/>
              <a:t>‹#›</a:t>
            </a:fld>
            <a:endParaRPr lang="en-US" dirty="0"/>
          </a:p>
        </p:txBody>
      </p:sp>
    </p:spTree>
    <p:extLst>
      <p:ext uri="{BB962C8B-B14F-4D97-AF65-F5344CB8AC3E}">
        <p14:creationId xmlns:p14="http://schemas.microsoft.com/office/powerpoint/2010/main" val="3936405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0663B4-EEA9-4062-8F35-91D438B573E2}" type="datetime1">
              <a:rPr lang="en-US" smtClean="0"/>
              <a:pPr/>
              <a:t>5/10/2013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D351CB-7B7F-4776-A39B-D1BE6EB1D4A5}" type="slidenum">
              <a:rPr lang="en-US" smtClean="0"/>
              <a:pPr/>
              <a:t>‹#›</a:t>
            </a:fld>
            <a:endParaRPr lang="en-US" dirty="0"/>
          </a:p>
        </p:txBody>
      </p:sp>
    </p:spTree>
    <p:extLst>
      <p:ext uri="{BB962C8B-B14F-4D97-AF65-F5344CB8AC3E}">
        <p14:creationId xmlns:p14="http://schemas.microsoft.com/office/powerpoint/2010/main" val="2864904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3B4A6E-330D-4A61-8B37-9CC6EF5A7584}" type="datetime1">
              <a:rPr lang="en-US" smtClean="0"/>
              <a:pPr/>
              <a:t>5/10/2013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0D351CB-7B7F-4776-A39B-D1BE6EB1D4A5}" type="slidenum">
              <a:rPr lang="en-US" smtClean="0"/>
              <a:pPr/>
              <a:t>‹#›</a:t>
            </a:fld>
            <a:endParaRPr lang="en-US" dirty="0"/>
          </a:p>
        </p:txBody>
      </p:sp>
    </p:spTree>
    <p:extLst>
      <p:ext uri="{BB962C8B-B14F-4D97-AF65-F5344CB8AC3E}">
        <p14:creationId xmlns:p14="http://schemas.microsoft.com/office/powerpoint/2010/main" val="1686987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B0F089-7C28-48C2-ADDD-1B3A24462D52}" type="datetime1">
              <a:rPr lang="en-US" smtClean="0"/>
              <a:pPr/>
              <a:t>5/10/2013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0D351CB-7B7F-4776-A39B-D1BE6EB1D4A5}" type="slidenum">
              <a:rPr lang="en-US" smtClean="0"/>
              <a:pPr/>
              <a:t>‹#›</a:t>
            </a:fld>
            <a:endParaRPr lang="en-US" dirty="0"/>
          </a:p>
        </p:txBody>
      </p:sp>
    </p:spTree>
    <p:extLst>
      <p:ext uri="{BB962C8B-B14F-4D97-AF65-F5344CB8AC3E}">
        <p14:creationId xmlns:p14="http://schemas.microsoft.com/office/powerpoint/2010/main" val="706120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4A24F-3F46-4912-B1E0-945CE79A85EC}" type="datetime1">
              <a:rPr lang="en-US" smtClean="0"/>
              <a:pPr/>
              <a:t>5/10/2013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0D351CB-7B7F-4776-A39B-D1BE6EB1D4A5}" type="slidenum">
              <a:rPr lang="en-US" smtClean="0"/>
              <a:pPr/>
              <a:t>‹#›</a:t>
            </a:fld>
            <a:endParaRPr lang="en-US" dirty="0"/>
          </a:p>
        </p:txBody>
      </p:sp>
    </p:spTree>
    <p:extLst>
      <p:ext uri="{BB962C8B-B14F-4D97-AF65-F5344CB8AC3E}">
        <p14:creationId xmlns:p14="http://schemas.microsoft.com/office/powerpoint/2010/main" val="3163797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7D659F-C1D0-4373-9E48-61D3EBC36B84}" type="datetime1">
              <a:rPr lang="en-US" smtClean="0"/>
              <a:pPr/>
              <a:t>5/10/2013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D351CB-7B7F-4776-A39B-D1BE6EB1D4A5}" type="slidenum">
              <a:rPr lang="en-US" smtClean="0"/>
              <a:pPr/>
              <a:t>‹#›</a:t>
            </a:fld>
            <a:endParaRPr lang="en-US" dirty="0"/>
          </a:p>
        </p:txBody>
      </p:sp>
    </p:spTree>
    <p:extLst>
      <p:ext uri="{BB962C8B-B14F-4D97-AF65-F5344CB8AC3E}">
        <p14:creationId xmlns:p14="http://schemas.microsoft.com/office/powerpoint/2010/main" val="432425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F5365E-7C3E-4E87-9608-A06F3E9B2499}" type="datetime1">
              <a:rPr lang="en-US" smtClean="0"/>
              <a:pPr/>
              <a:t>5/10/2013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D351CB-7B7F-4776-A39B-D1BE6EB1D4A5}" type="slidenum">
              <a:rPr lang="en-US" smtClean="0"/>
              <a:pPr/>
              <a:t>‹#›</a:t>
            </a:fld>
            <a:endParaRPr lang="en-US" dirty="0"/>
          </a:p>
        </p:txBody>
      </p:sp>
    </p:spTree>
    <p:extLst>
      <p:ext uri="{BB962C8B-B14F-4D97-AF65-F5344CB8AC3E}">
        <p14:creationId xmlns:p14="http://schemas.microsoft.com/office/powerpoint/2010/main" val="4138471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5BA583-ED39-482A-AE92-E185C6BB77B9}" type="datetime1">
              <a:rPr lang="en-US" smtClean="0"/>
              <a:pPr/>
              <a:t>5/10/2013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D351CB-7B7F-4776-A39B-D1BE6EB1D4A5}" type="slidenum">
              <a:rPr lang="en-US" smtClean="0"/>
              <a:pPr/>
              <a:t>‹#›</a:t>
            </a:fld>
            <a:endParaRPr lang="en-US" dirty="0"/>
          </a:p>
        </p:txBody>
      </p:sp>
    </p:spTree>
    <p:extLst>
      <p:ext uri="{BB962C8B-B14F-4D97-AF65-F5344CB8AC3E}">
        <p14:creationId xmlns:p14="http://schemas.microsoft.com/office/powerpoint/2010/main" val="242483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0876BD-0457-4F65-A111-306714F7C7EC}" type="datetime1">
              <a:rPr lang="en-US" smtClean="0"/>
              <a:pPr/>
              <a:t>5/10/2013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947AC1-330B-4D78-9DAE-2A17147F34A1}" type="slidenum">
              <a:rPr lang="en-US" smtClean="0"/>
              <a:pPr/>
              <a:t>‹#›</a:t>
            </a:fld>
            <a:endParaRPr lang="en-US" dirty="0"/>
          </a:p>
        </p:txBody>
      </p:sp>
    </p:spTree>
    <p:extLst>
      <p:ext uri="{BB962C8B-B14F-4D97-AF65-F5344CB8AC3E}">
        <p14:creationId xmlns:p14="http://schemas.microsoft.com/office/powerpoint/2010/main" val="14959562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00200"/>
            <a:ext cx="7772400" cy="1470025"/>
          </a:xfrm>
        </p:spPr>
        <p:txBody>
          <a:bodyPr>
            <a:normAutofit fontScale="90000"/>
          </a:bodyPr>
          <a:lstStyle/>
          <a:p>
            <a:r>
              <a:rPr lang="en-US" sz="5400" b="1" dirty="0" smtClean="0"/>
              <a:t>Fiscal Requirements and Updates</a:t>
            </a:r>
            <a:endParaRPr lang="en-US" sz="5400" b="1" dirty="0"/>
          </a:p>
        </p:txBody>
      </p:sp>
      <p:sp>
        <p:nvSpPr>
          <p:cNvPr id="3" name="Subtitle 2"/>
          <p:cNvSpPr>
            <a:spLocks noGrp="1"/>
          </p:cNvSpPr>
          <p:nvPr>
            <p:ph type="subTitle" idx="1"/>
          </p:nvPr>
        </p:nvSpPr>
        <p:spPr>
          <a:xfrm>
            <a:off x="457200" y="3886200"/>
            <a:ext cx="8153400" cy="1752600"/>
          </a:xfrm>
        </p:spPr>
        <p:txBody>
          <a:bodyPr>
            <a:normAutofit fontScale="77500" lnSpcReduction="20000"/>
          </a:bodyPr>
          <a:lstStyle/>
          <a:p>
            <a:r>
              <a:rPr lang="en-US" b="1" dirty="0" smtClean="0">
                <a:solidFill>
                  <a:schemeClr val="tx1"/>
                </a:solidFill>
              </a:rPr>
              <a:t>FASFEPA Spring Technical Assistance Forum</a:t>
            </a:r>
          </a:p>
          <a:p>
            <a:r>
              <a:rPr lang="en-US" b="1" dirty="0" smtClean="0">
                <a:solidFill>
                  <a:schemeClr val="tx1"/>
                </a:solidFill>
              </a:rPr>
              <a:t>May 9, 2013</a:t>
            </a:r>
          </a:p>
          <a:p>
            <a:r>
              <a:rPr lang="en-US" b="1" dirty="0" smtClean="0">
                <a:solidFill>
                  <a:schemeClr val="tx1"/>
                </a:solidFill>
              </a:rPr>
              <a:t>Martha Asbury</a:t>
            </a:r>
          </a:p>
          <a:p>
            <a:r>
              <a:rPr lang="en-US" b="1" dirty="0" smtClean="0">
                <a:solidFill>
                  <a:schemeClr val="tx1"/>
                </a:solidFill>
              </a:rPr>
              <a:t>Assistant Deputy Commissioner, Finance and Operations</a:t>
            </a:r>
            <a:endParaRPr lang="en-US" b="1" dirty="0">
              <a:solidFill>
                <a:schemeClr val="tx1"/>
              </a:solidFill>
            </a:endParaRPr>
          </a:p>
        </p:txBody>
      </p:sp>
    </p:spTree>
    <p:extLst>
      <p:ext uri="{BB962C8B-B14F-4D97-AF65-F5344CB8AC3E}">
        <p14:creationId xmlns:p14="http://schemas.microsoft.com/office/powerpoint/2010/main" val="972019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33400" y="685800"/>
            <a:ext cx="7315200" cy="1143000"/>
          </a:xfrm>
        </p:spPr>
        <p:txBody>
          <a:bodyPr>
            <a:normAutofit fontScale="90000"/>
          </a:bodyPr>
          <a:lstStyle/>
          <a:p>
            <a:pPr eaLnBrk="1" hangingPunct="1">
              <a:defRPr/>
            </a:pPr>
            <a:r>
              <a:rPr lang="en-US" sz="3600" dirty="0" smtClean="0">
                <a:ea typeface="ＭＳ Ｐゴシック" pitchFamily="34" charset="-128"/>
              </a:rPr>
              <a:t>OCFO Guidance Practical Examples of </a:t>
            </a:r>
            <a:br>
              <a:rPr lang="en-US" sz="3600" dirty="0" smtClean="0">
                <a:ea typeface="ＭＳ Ｐゴシック" pitchFamily="34" charset="-128"/>
              </a:rPr>
            </a:br>
            <a:r>
              <a:rPr lang="en-US" sz="3600" dirty="0" smtClean="0">
                <a:ea typeface="ＭＳ Ｐゴシック" pitchFamily="34" charset="-128"/>
              </a:rPr>
              <a:t>Single Cost Objectives:</a:t>
            </a:r>
          </a:p>
        </p:txBody>
      </p:sp>
      <p:sp>
        <p:nvSpPr>
          <p:cNvPr id="36867" name="Content Placeholder 2"/>
          <p:cNvSpPr>
            <a:spLocks noGrp="1"/>
          </p:cNvSpPr>
          <p:nvPr>
            <p:ph sz="quarter" idx="1"/>
          </p:nvPr>
        </p:nvSpPr>
        <p:spPr>
          <a:xfrm>
            <a:off x="304800" y="1828800"/>
            <a:ext cx="7924800" cy="4800600"/>
          </a:xfrm>
        </p:spPr>
        <p:txBody>
          <a:bodyPr>
            <a:normAutofit fontScale="77500" lnSpcReduction="20000"/>
          </a:bodyPr>
          <a:lstStyle/>
          <a:p>
            <a:pPr eaLnBrk="1" hangingPunct="1">
              <a:buFont typeface="Wingdings" pitchFamily="2" charset="2"/>
              <a:buNone/>
            </a:pPr>
            <a:r>
              <a:rPr lang="en-US" sz="2400" b="1" dirty="0" smtClean="0">
                <a:ea typeface="ＭＳ Ｐゴシック" pitchFamily="34" charset="-128"/>
              </a:rPr>
              <a:t>Title I, Part A funds and local funds</a:t>
            </a:r>
            <a:endParaRPr lang="en-US" sz="2400" dirty="0" smtClean="0">
              <a:ea typeface="ＭＳ Ｐゴシック" pitchFamily="34" charset="-128"/>
            </a:endParaRPr>
          </a:p>
          <a:p>
            <a:pPr eaLnBrk="1" hangingPunct="1"/>
            <a:r>
              <a:rPr lang="en-US" dirty="0" smtClean="0">
                <a:ea typeface="ＭＳ Ｐゴシック" pitchFamily="34" charset="-128"/>
              </a:rPr>
              <a:t>An LEA supports an elementary school teacher with local funds but pays her with Title I, Part A funds to provide after-school tutoring for low-achieving students.</a:t>
            </a:r>
          </a:p>
          <a:p>
            <a:pPr eaLnBrk="1" hangingPunct="1"/>
            <a:r>
              <a:rPr lang="en-US" dirty="0" smtClean="0">
                <a:ea typeface="ＭＳ Ｐゴシック" pitchFamily="34" charset="-128"/>
              </a:rPr>
              <a:t>Although the teacher could not be paid with Title I, Part A funds to provide elementary education, the portion of her time spent on after-school tutoring is easily separated from her teaching position by her schedule.  </a:t>
            </a:r>
          </a:p>
          <a:p>
            <a:pPr eaLnBrk="1" hangingPunct="1"/>
            <a:r>
              <a:rPr lang="en-US" dirty="0" smtClean="0">
                <a:ea typeface="ＭＳ Ｐゴシック" pitchFamily="34" charset="-128"/>
              </a:rPr>
              <a:t>Accordingly, the teacher’</a:t>
            </a:r>
            <a:r>
              <a:rPr lang="en-US" altLang="ja-JP" dirty="0" smtClean="0">
                <a:ea typeface="ＭＳ Ｐゴシック" pitchFamily="34" charset="-128"/>
              </a:rPr>
              <a:t>s after-school tutoring is a single cost objective and she need only file a semiannual certification for the time she works in the after-school program supported by Title I, Part A funds.</a:t>
            </a:r>
          </a:p>
          <a:p>
            <a:pPr eaLnBrk="1" hangingPunct="1">
              <a:buFont typeface="Wingdings" pitchFamily="2" charset="2"/>
              <a:buNone/>
            </a:pPr>
            <a:endParaRPr lang="en-US" sz="2400" dirty="0" smtClean="0">
              <a:ea typeface="ＭＳ Ｐゴシック" pitchFamily="34" charset="-128"/>
            </a:endParaRPr>
          </a:p>
        </p:txBody>
      </p:sp>
      <p:sp>
        <p:nvSpPr>
          <p:cNvPr id="36868" name="Slide Number Placeholder 2"/>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fld id="{C2E19516-9634-4E83-A737-883608CAF19C}" type="slidenum">
              <a:rPr lang="en-US" smtClean="0">
                <a:cs typeface="Arial" charset="0"/>
              </a:rPr>
              <a:pPr/>
              <a:t>10</a:t>
            </a:fld>
            <a:endParaRPr lang="en-US" dirty="0" smtClean="0">
              <a:cs typeface="Arial" charset="0"/>
            </a:endParaRPr>
          </a:p>
        </p:txBody>
      </p:sp>
    </p:spTree>
    <p:extLst>
      <p:ext uri="{BB962C8B-B14F-4D97-AF65-F5344CB8AC3E}">
        <p14:creationId xmlns:p14="http://schemas.microsoft.com/office/powerpoint/2010/main" val="3935260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3"/>
          <p:cNvSpPr>
            <a:spLocks noGrp="1"/>
          </p:cNvSpPr>
          <p:nvPr>
            <p:ph type="title"/>
          </p:nvPr>
        </p:nvSpPr>
        <p:spPr>
          <a:xfrm>
            <a:off x="463550" y="4144963"/>
            <a:ext cx="7659688" cy="1168400"/>
          </a:xfrm>
        </p:spPr>
        <p:txBody>
          <a:bodyPr>
            <a:normAutofit fontScale="90000"/>
          </a:bodyPr>
          <a:lstStyle/>
          <a:p>
            <a:pPr algn="ctr" eaLnBrk="1" fontAlgn="auto" hangingPunct="1">
              <a:spcAft>
                <a:spcPts val="0"/>
              </a:spcAft>
              <a:defRPr/>
            </a:pPr>
            <a:r>
              <a:rPr lang="en-US" dirty="0" smtClean="0">
                <a:ea typeface="ＭＳ Ｐゴシック" pitchFamily="34" charset="-128"/>
              </a:rPr>
              <a:t>Substitute Systems and OCFO Changes </a:t>
            </a:r>
          </a:p>
        </p:txBody>
      </p:sp>
      <p:sp>
        <p:nvSpPr>
          <p:cNvPr id="48131" name="Slide Number Placeholder 2"/>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fld id="{5B964BF0-3617-4AB6-9711-73015DDE25B6}" type="slidenum">
              <a:rPr lang="en-US" smtClean="0">
                <a:cs typeface="Arial" charset="0"/>
              </a:rPr>
              <a:pPr/>
              <a:t>11</a:t>
            </a:fld>
            <a:endParaRPr lang="en-US" dirty="0" smtClean="0">
              <a:cs typeface="Arial" charset="0"/>
            </a:endParaRPr>
          </a:p>
        </p:txBody>
      </p:sp>
      <p:pic>
        <p:nvPicPr>
          <p:cNvPr id="48132" name="Picture 6" descr="C:\Users\twinters\AppData\Local\Microsoft\Windows\Temporary Internet Files\Content.IE5\CU9Q4EJ7\MM900254494[1].gif"/>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4600" y="1371600"/>
            <a:ext cx="3476625"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05322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762000" y="762000"/>
            <a:ext cx="7315200" cy="1154113"/>
          </a:xfrm>
        </p:spPr>
        <p:txBody>
          <a:bodyPr>
            <a:normAutofit/>
          </a:bodyPr>
          <a:lstStyle/>
          <a:p>
            <a:pPr eaLnBrk="1" fontAlgn="auto" hangingPunct="1">
              <a:spcAft>
                <a:spcPts val="0"/>
              </a:spcAft>
              <a:defRPr/>
            </a:pPr>
            <a:r>
              <a:rPr lang="en-US" dirty="0" smtClean="0">
                <a:ea typeface="ＭＳ Ｐゴシック" pitchFamily="34" charset="-128"/>
              </a:rPr>
              <a:t>Substitute Systems Generally </a:t>
            </a:r>
          </a:p>
        </p:txBody>
      </p:sp>
      <p:sp>
        <p:nvSpPr>
          <p:cNvPr id="49155" name="Content Placeholder 2"/>
          <p:cNvSpPr>
            <a:spLocks noGrp="1"/>
          </p:cNvSpPr>
          <p:nvPr>
            <p:ph idx="1"/>
          </p:nvPr>
        </p:nvSpPr>
        <p:spPr>
          <a:xfrm>
            <a:off x="457200" y="2057400"/>
            <a:ext cx="7772400" cy="4251325"/>
          </a:xfrm>
        </p:spPr>
        <p:txBody>
          <a:bodyPr/>
          <a:lstStyle/>
          <a:p>
            <a:pPr eaLnBrk="1" hangingPunct="1">
              <a:lnSpc>
                <a:spcPct val="90000"/>
              </a:lnSpc>
            </a:pPr>
            <a:r>
              <a:rPr lang="en-US" sz="2400" dirty="0" smtClean="0">
                <a:ea typeface="ＭＳ Ｐゴシック" pitchFamily="34" charset="-128"/>
              </a:rPr>
              <a:t>OMB Circular A-87 authorizes the use of substitute systems for allocating salaries and wages.  </a:t>
            </a:r>
          </a:p>
          <a:p>
            <a:pPr lvl="1" eaLnBrk="1" hangingPunct="1">
              <a:lnSpc>
                <a:spcPct val="90000"/>
              </a:lnSpc>
            </a:pPr>
            <a:endParaRPr lang="en-US" sz="2400" dirty="0" smtClean="0">
              <a:ea typeface="ＭＳ Ｐゴシック" pitchFamily="34" charset="-128"/>
            </a:endParaRPr>
          </a:p>
          <a:p>
            <a:pPr eaLnBrk="1" hangingPunct="1">
              <a:lnSpc>
                <a:spcPct val="90000"/>
              </a:lnSpc>
            </a:pPr>
            <a:r>
              <a:rPr lang="en-US" sz="2400" dirty="0" smtClean="0">
                <a:ea typeface="ＭＳ Ｐゴシック" pitchFamily="34" charset="-128"/>
              </a:rPr>
              <a:t>ED must approve SEA’s</a:t>
            </a:r>
            <a:r>
              <a:rPr lang="en-US" altLang="ja-JP" sz="2400" dirty="0" smtClean="0">
                <a:ea typeface="ＭＳ Ｐゴシック" pitchFamily="34" charset="-128"/>
              </a:rPr>
              <a:t> system.  </a:t>
            </a:r>
          </a:p>
          <a:p>
            <a:pPr lvl="2" eaLnBrk="1" hangingPunct="1">
              <a:lnSpc>
                <a:spcPct val="90000"/>
              </a:lnSpc>
            </a:pPr>
            <a:r>
              <a:rPr lang="en-US" sz="2400" dirty="0" smtClean="0">
                <a:ea typeface="ＭＳ Ｐゴシック" pitchFamily="34" charset="-128"/>
              </a:rPr>
              <a:t>Can include:</a:t>
            </a:r>
          </a:p>
          <a:p>
            <a:pPr lvl="3" eaLnBrk="1" hangingPunct="1">
              <a:lnSpc>
                <a:spcPct val="90000"/>
              </a:lnSpc>
            </a:pPr>
            <a:r>
              <a:rPr lang="en-US" sz="2400" dirty="0" smtClean="0">
                <a:ea typeface="ＭＳ Ｐゴシック" pitchFamily="34" charset="-128"/>
              </a:rPr>
              <a:t>Random moment sampling</a:t>
            </a:r>
          </a:p>
          <a:p>
            <a:pPr lvl="3" eaLnBrk="1" hangingPunct="1">
              <a:lnSpc>
                <a:spcPct val="90000"/>
              </a:lnSpc>
            </a:pPr>
            <a:r>
              <a:rPr lang="en-US" sz="2400" dirty="0" smtClean="0">
                <a:ea typeface="ＭＳ Ｐゴシック" pitchFamily="34" charset="-128"/>
              </a:rPr>
              <a:t>Case counts</a:t>
            </a:r>
          </a:p>
          <a:p>
            <a:pPr lvl="3" eaLnBrk="1" hangingPunct="1">
              <a:lnSpc>
                <a:spcPct val="90000"/>
              </a:lnSpc>
            </a:pPr>
            <a:r>
              <a:rPr lang="en-US" sz="2400" dirty="0" smtClean="0">
                <a:ea typeface="ＭＳ Ｐゴシック" pitchFamily="34" charset="-128"/>
              </a:rPr>
              <a:t>Other quantifiable measures of employee effort </a:t>
            </a:r>
          </a:p>
          <a:p>
            <a:pPr eaLnBrk="1" hangingPunct="1"/>
            <a:endParaRPr lang="en-US" dirty="0" smtClean="0">
              <a:ea typeface="ＭＳ Ｐゴシック" pitchFamily="34" charset="-128"/>
            </a:endParaRPr>
          </a:p>
        </p:txBody>
      </p:sp>
      <p:sp>
        <p:nvSpPr>
          <p:cNvPr id="49156" name="Slide Number Placeholder 2"/>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fld id="{D4FA2962-9F9C-4619-9209-C7D2B5B5C82D}" type="slidenum">
              <a:rPr lang="en-US" smtClean="0">
                <a:cs typeface="Arial" charset="0"/>
              </a:rPr>
              <a:pPr/>
              <a:t>12</a:t>
            </a:fld>
            <a:endParaRPr lang="en-US" dirty="0" smtClean="0">
              <a:cs typeface="Arial" charset="0"/>
            </a:endParaRPr>
          </a:p>
        </p:txBody>
      </p:sp>
    </p:spTree>
    <p:extLst>
      <p:ext uri="{BB962C8B-B14F-4D97-AF65-F5344CB8AC3E}">
        <p14:creationId xmlns:p14="http://schemas.microsoft.com/office/powerpoint/2010/main" val="6642338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609600" y="914400"/>
            <a:ext cx="7315200" cy="914400"/>
          </a:xfrm>
        </p:spPr>
        <p:txBody>
          <a:bodyPr>
            <a:normAutofit/>
          </a:bodyPr>
          <a:lstStyle/>
          <a:p>
            <a:pPr eaLnBrk="1" fontAlgn="auto" hangingPunct="1">
              <a:spcAft>
                <a:spcPts val="0"/>
              </a:spcAft>
              <a:defRPr/>
            </a:pPr>
            <a:r>
              <a:rPr lang="en-US" dirty="0" smtClean="0">
                <a:ea typeface="ＭＳ Ｐゴシック" pitchFamily="34" charset="-128"/>
              </a:rPr>
              <a:t>Substitute Systems Changes</a:t>
            </a:r>
          </a:p>
        </p:txBody>
      </p:sp>
      <p:sp>
        <p:nvSpPr>
          <p:cNvPr id="50179" name="Content Placeholder 2"/>
          <p:cNvSpPr>
            <a:spLocks noGrp="1"/>
          </p:cNvSpPr>
          <p:nvPr>
            <p:ph idx="1"/>
          </p:nvPr>
        </p:nvSpPr>
        <p:spPr>
          <a:xfrm>
            <a:off x="381000" y="1828800"/>
            <a:ext cx="7848600" cy="4495800"/>
          </a:xfrm>
        </p:spPr>
        <p:txBody>
          <a:bodyPr>
            <a:normAutofit fontScale="77500" lnSpcReduction="20000"/>
          </a:bodyPr>
          <a:lstStyle/>
          <a:p>
            <a:pPr eaLnBrk="1" hangingPunct="1"/>
            <a:r>
              <a:rPr lang="en-US" dirty="0" smtClean="0">
                <a:ea typeface="ＭＳ Ｐゴシック" pitchFamily="34" charset="-128"/>
              </a:rPr>
              <a:t>An SEA would be permitted to allow an LEA to use alternative documentation through approved substitute system.  </a:t>
            </a:r>
          </a:p>
          <a:p>
            <a:pPr eaLnBrk="1" hangingPunct="1"/>
            <a:endParaRPr lang="en-US" dirty="0" smtClean="0">
              <a:ea typeface="ＭＳ Ｐゴシック" pitchFamily="34" charset="-128"/>
            </a:endParaRPr>
          </a:p>
          <a:p>
            <a:pPr eaLnBrk="1" hangingPunct="1"/>
            <a:r>
              <a:rPr lang="en-US" dirty="0" smtClean="0">
                <a:ea typeface="ＭＳ Ｐゴシック" pitchFamily="34" charset="-128"/>
              </a:rPr>
              <a:t>For example, could use a teacher's course schedule (instead of PARs) for an individual who works on multiple activities or cost objectives </a:t>
            </a:r>
          </a:p>
          <a:p>
            <a:pPr eaLnBrk="1" hangingPunct="1">
              <a:buFont typeface="Wingdings" pitchFamily="2" charset="2"/>
              <a:buNone/>
            </a:pPr>
            <a:r>
              <a:rPr lang="en-US" dirty="0" smtClean="0">
                <a:ea typeface="ＭＳ Ｐゴシック" pitchFamily="34" charset="-128"/>
              </a:rPr>
              <a:t>	</a:t>
            </a:r>
            <a:r>
              <a:rPr lang="en-US" u="sng" dirty="0" smtClean="0">
                <a:ea typeface="ＭＳ Ｐゴシック" pitchFamily="34" charset="-128"/>
              </a:rPr>
              <a:t>but</a:t>
            </a:r>
            <a:r>
              <a:rPr lang="en-US" dirty="0" smtClean="0">
                <a:ea typeface="ＭＳ Ｐゴシック" pitchFamily="34" charset="-128"/>
              </a:rPr>
              <a:t> does so on a </a:t>
            </a:r>
            <a:r>
              <a:rPr lang="en-US" u="sng" dirty="0" smtClean="0">
                <a:ea typeface="ＭＳ Ｐゴシック" pitchFamily="34" charset="-128"/>
              </a:rPr>
              <a:t>predetermined schedule</a:t>
            </a:r>
            <a:r>
              <a:rPr lang="en-US" dirty="0" smtClean="0">
                <a:ea typeface="ＭＳ Ｐゴシック" pitchFamily="34" charset="-128"/>
              </a:rPr>
              <a:t>. </a:t>
            </a:r>
          </a:p>
          <a:p>
            <a:pPr eaLnBrk="1" hangingPunct="1">
              <a:buFont typeface="Wingdings" pitchFamily="2" charset="2"/>
              <a:buNone/>
            </a:pPr>
            <a:endParaRPr lang="en-US" dirty="0" smtClean="0">
              <a:ea typeface="ＭＳ Ｐゴシック" pitchFamily="34" charset="-128"/>
            </a:endParaRPr>
          </a:p>
          <a:p>
            <a:pPr eaLnBrk="1" hangingPunct="1"/>
            <a:r>
              <a:rPr lang="en-US" dirty="0" smtClean="0">
                <a:ea typeface="ＭＳ Ｐゴシック" pitchFamily="34" charset="-128"/>
              </a:rPr>
              <a:t>An individual documenting time and effort under the substitute system would be permitted to certify time and effort on a semiannual basis, provided certain requirements are met.  </a:t>
            </a:r>
          </a:p>
        </p:txBody>
      </p:sp>
      <p:sp>
        <p:nvSpPr>
          <p:cNvPr id="50180" name="Slide Number Placeholder 2"/>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fld id="{72A680EF-3C16-411A-BD0F-0731DD5D29C0}" type="slidenum">
              <a:rPr lang="en-US" smtClean="0">
                <a:cs typeface="Arial" charset="0"/>
              </a:rPr>
              <a:pPr/>
              <a:t>13</a:t>
            </a:fld>
            <a:endParaRPr lang="en-US" dirty="0" smtClean="0">
              <a:cs typeface="Arial" charset="0"/>
            </a:endParaRPr>
          </a:p>
        </p:txBody>
      </p:sp>
    </p:spTree>
    <p:extLst>
      <p:ext uri="{BB962C8B-B14F-4D97-AF65-F5344CB8AC3E}">
        <p14:creationId xmlns:p14="http://schemas.microsoft.com/office/powerpoint/2010/main" val="2690567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381000" y="914400"/>
            <a:ext cx="7848600" cy="990600"/>
          </a:xfrm>
        </p:spPr>
        <p:txBody>
          <a:bodyPr>
            <a:normAutofit fontScale="90000"/>
          </a:bodyPr>
          <a:lstStyle/>
          <a:p>
            <a:pPr eaLnBrk="1" fontAlgn="auto" hangingPunct="1">
              <a:spcAft>
                <a:spcPts val="0"/>
              </a:spcAft>
              <a:defRPr/>
            </a:pPr>
            <a:r>
              <a:rPr lang="en-US" dirty="0" smtClean="0"/>
              <a:t>Substitute Systems Changes (cont.)</a:t>
            </a:r>
          </a:p>
        </p:txBody>
      </p:sp>
      <p:sp>
        <p:nvSpPr>
          <p:cNvPr id="51203" name="Content Placeholder 2"/>
          <p:cNvSpPr>
            <a:spLocks noGrp="1"/>
          </p:cNvSpPr>
          <p:nvPr>
            <p:ph idx="1"/>
          </p:nvPr>
        </p:nvSpPr>
        <p:spPr>
          <a:xfrm>
            <a:off x="762000" y="2209800"/>
            <a:ext cx="7467600" cy="4098925"/>
          </a:xfrm>
        </p:spPr>
        <p:txBody>
          <a:bodyPr>
            <a:normAutofit fontScale="92500" lnSpcReduction="20000"/>
          </a:bodyPr>
          <a:lstStyle/>
          <a:p>
            <a:pPr eaLnBrk="1" hangingPunct="1"/>
            <a:r>
              <a:rPr lang="en-US" dirty="0" smtClean="0">
                <a:ea typeface="ＭＳ Ｐゴシック" pitchFamily="34" charset="-128"/>
              </a:rPr>
              <a:t>The SEA must obtain from the LEA a management certification certifying that:</a:t>
            </a:r>
          </a:p>
          <a:p>
            <a:pPr lvl="1" eaLnBrk="1" hangingPunct="1"/>
            <a:r>
              <a:rPr lang="en-US" sz="2200" dirty="0" smtClean="0">
                <a:ea typeface="ＭＳ Ｐゴシック" pitchFamily="34" charset="-128"/>
              </a:rPr>
              <a:t>Only eligible employees will participate</a:t>
            </a:r>
          </a:p>
          <a:p>
            <a:pPr lvl="1" eaLnBrk="1" hangingPunct="1"/>
            <a:r>
              <a:rPr lang="en-US" sz="2200" dirty="0" smtClean="0">
                <a:ea typeface="ＭＳ Ｐゴシック" pitchFamily="34" charset="-128"/>
              </a:rPr>
              <a:t>Sufficient controls are in place to ensure that the schedules are accurate</a:t>
            </a:r>
          </a:p>
          <a:p>
            <a:pPr eaLnBrk="1" hangingPunct="1"/>
            <a:endParaRPr lang="en-US" dirty="0" smtClean="0">
              <a:ea typeface="ＭＳ Ｐゴシック" pitchFamily="34" charset="-128"/>
            </a:endParaRPr>
          </a:p>
          <a:p>
            <a:pPr eaLnBrk="1" hangingPunct="1"/>
            <a:r>
              <a:rPr lang="en-US" dirty="0" smtClean="0">
                <a:ea typeface="ＭＳ Ｐゴシック" pitchFamily="34" charset="-128"/>
              </a:rPr>
              <a:t>The certification must disclose any known deficiencies with the system or known challenges with implementing the substitute system. </a:t>
            </a:r>
          </a:p>
        </p:txBody>
      </p:sp>
      <p:sp>
        <p:nvSpPr>
          <p:cNvPr id="51204" name="Slide Number Placeholder 2"/>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fld id="{ADC436F9-0849-4237-8A37-6028604A1B2D}" type="slidenum">
              <a:rPr lang="en-US" smtClean="0">
                <a:cs typeface="Arial" charset="0"/>
              </a:rPr>
              <a:pPr/>
              <a:t>14</a:t>
            </a:fld>
            <a:endParaRPr lang="en-US" dirty="0" smtClean="0">
              <a:cs typeface="Arial" charset="0"/>
            </a:endParaRPr>
          </a:p>
        </p:txBody>
      </p:sp>
    </p:spTree>
    <p:extLst>
      <p:ext uri="{BB962C8B-B14F-4D97-AF65-F5344CB8AC3E}">
        <p14:creationId xmlns:p14="http://schemas.microsoft.com/office/powerpoint/2010/main" val="20730176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533400" y="685800"/>
            <a:ext cx="7772400" cy="838200"/>
          </a:xfrm>
        </p:spPr>
        <p:txBody>
          <a:bodyPr>
            <a:normAutofit fontScale="90000"/>
          </a:bodyPr>
          <a:lstStyle/>
          <a:p>
            <a:pPr eaLnBrk="1" fontAlgn="auto" hangingPunct="1">
              <a:spcAft>
                <a:spcPts val="0"/>
              </a:spcAft>
              <a:defRPr/>
            </a:pPr>
            <a:r>
              <a:rPr lang="en-US" dirty="0" smtClean="0"/>
              <a:t>Substitute Systems Changes (cont.)</a:t>
            </a:r>
          </a:p>
        </p:txBody>
      </p:sp>
      <p:sp>
        <p:nvSpPr>
          <p:cNvPr id="52227" name="Content Placeholder 2"/>
          <p:cNvSpPr>
            <a:spLocks noGrp="1"/>
          </p:cNvSpPr>
          <p:nvPr>
            <p:ph sz="quarter" idx="1"/>
          </p:nvPr>
        </p:nvSpPr>
        <p:spPr>
          <a:xfrm>
            <a:off x="228600" y="1447800"/>
            <a:ext cx="8153400" cy="5181600"/>
          </a:xfrm>
        </p:spPr>
        <p:txBody>
          <a:bodyPr>
            <a:normAutofit fontScale="92500" lnSpcReduction="10000"/>
          </a:bodyPr>
          <a:lstStyle/>
          <a:p>
            <a:pPr eaLnBrk="1" hangingPunct="1"/>
            <a:r>
              <a:rPr lang="en-US" dirty="0" smtClean="0">
                <a:ea typeface="ＭＳ Ｐゴシック" pitchFamily="34" charset="-128"/>
              </a:rPr>
              <a:t>The SEA must obtain from the LEA a management certification certifying that:</a:t>
            </a:r>
          </a:p>
          <a:p>
            <a:pPr marL="776288" lvl="1" indent="-457200" eaLnBrk="1" hangingPunct="1">
              <a:buFont typeface="Cambria" pitchFamily="18" charset="0"/>
              <a:buAutoNum type="arabicPeriod"/>
            </a:pPr>
            <a:r>
              <a:rPr lang="en-US" dirty="0" smtClean="0">
                <a:ea typeface="ＭＳ Ｐゴシック" pitchFamily="34" charset="-128"/>
              </a:rPr>
              <a:t>Only eligible employees will participate</a:t>
            </a:r>
          </a:p>
          <a:p>
            <a:pPr lvl="2" eaLnBrk="1" hangingPunct="1"/>
            <a:r>
              <a:rPr lang="en-US" sz="2200" u="sng" dirty="0" smtClean="0">
                <a:ea typeface="ＭＳ Ｐゴシック" pitchFamily="34" charset="-128"/>
              </a:rPr>
              <a:t>Employees must </a:t>
            </a:r>
            <a:r>
              <a:rPr lang="en-US" sz="2200" dirty="0" smtClean="0">
                <a:ea typeface="ＭＳ Ｐゴシック" pitchFamily="34" charset="-128"/>
              </a:rPr>
              <a:t>–</a:t>
            </a:r>
          </a:p>
          <a:p>
            <a:pPr lvl="3" eaLnBrk="1" hangingPunct="1"/>
            <a:r>
              <a:rPr lang="en-US" sz="2200" dirty="0" smtClean="0">
                <a:ea typeface="ＭＳ Ｐゴシック" pitchFamily="34" charset="-128"/>
              </a:rPr>
              <a:t>Currently work on multiple activities or cost objectives (require PARs);</a:t>
            </a:r>
          </a:p>
          <a:p>
            <a:pPr lvl="3" eaLnBrk="1" hangingPunct="1"/>
            <a:r>
              <a:rPr lang="en-US" sz="2200" dirty="0" smtClean="0">
                <a:ea typeface="ＭＳ Ｐゴシック" pitchFamily="34" charset="-128"/>
              </a:rPr>
              <a:t>Work on specific activities or cost objectives based on a predetermined schedule; and</a:t>
            </a:r>
          </a:p>
          <a:p>
            <a:pPr lvl="3" eaLnBrk="1" hangingPunct="1"/>
            <a:r>
              <a:rPr lang="en-US" sz="2200" dirty="0" smtClean="0">
                <a:ea typeface="ＭＳ Ｐゴシック" pitchFamily="34" charset="-128"/>
              </a:rPr>
              <a:t>Not work on multiple activities or cost objectives at the exact same time on their schedule.</a:t>
            </a:r>
          </a:p>
          <a:p>
            <a:pPr marL="776288" lvl="1" indent="-457200" eaLnBrk="1" hangingPunct="1">
              <a:buFont typeface="Cambria" pitchFamily="18" charset="0"/>
              <a:buAutoNum type="arabicPeriod"/>
            </a:pPr>
            <a:r>
              <a:rPr lang="en-US" dirty="0" smtClean="0">
                <a:ea typeface="ＭＳ Ｐゴシック" pitchFamily="34" charset="-128"/>
              </a:rPr>
              <a:t>Sufficient controls are in place to ensure that the schedules are accurate</a:t>
            </a:r>
          </a:p>
          <a:p>
            <a:pPr marL="776288" lvl="1" indent="-457200" eaLnBrk="1" hangingPunct="1">
              <a:buFont typeface="Cambria" pitchFamily="18" charset="0"/>
              <a:buAutoNum type="arabicPeriod"/>
            </a:pPr>
            <a:r>
              <a:rPr lang="en-US" dirty="0" smtClean="0">
                <a:ea typeface="ＭＳ Ｐゴシック" pitchFamily="34" charset="-128"/>
              </a:rPr>
              <a:t>The certification must disclose any known deficiencies</a:t>
            </a:r>
          </a:p>
        </p:txBody>
      </p:sp>
      <p:sp>
        <p:nvSpPr>
          <p:cNvPr id="52228" name="Slide Number Placeholder 2"/>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fld id="{153B895E-9AAD-487C-8868-F2B9D2808502}" type="slidenum">
              <a:rPr lang="en-US" smtClean="0">
                <a:cs typeface="Arial" charset="0"/>
              </a:rPr>
              <a:pPr/>
              <a:t>15</a:t>
            </a:fld>
            <a:endParaRPr lang="en-US" dirty="0" smtClean="0">
              <a:cs typeface="Arial" charset="0"/>
            </a:endParaRPr>
          </a:p>
        </p:txBody>
      </p:sp>
    </p:spTree>
    <p:extLst>
      <p:ext uri="{BB962C8B-B14F-4D97-AF65-F5344CB8AC3E}">
        <p14:creationId xmlns:p14="http://schemas.microsoft.com/office/powerpoint/2010/main" val="24829663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381000" y="609600"/>
            <a:ext cx="8229600" cy="990600"/>
          </a:xfrm>
        </p:spPr>
        <p:txBody>
          <a:bodyPr>
            <a:normAutofit fontScale="90000"/>
          </a:bodyPr>
          <a:lstStyle/>
          <a:p>
            <a:pPr eaLnBrk="1" fontAlgn="auto" hangingPunct="1">
              <a:spcAft>
                <a:spcPts val="0"/>
              </a:spcAft>
              <a:defRPr/>
            </a:pPr>
            <a:r>
              <a:rPr lang="en-US" dirty="0" smtClean="0"/>
              <a:t>New Substitute Systems Requirements</a:t>
            </a:r>
          </a:p>
        </p:txBody>
      </p:sp>
      <p:sp>
        <p:nvSpPr>
          <p:cNvPr id="39939" name="Content Placeholder 2"/>
          <p:cNvSpPr>
            <a:spLocks noGrp="1"/>
          </p:cNvSpPr>
          <p:nvPr>
            <p:ph sz="quarter" idx="1"/>
          </p:nvPr>
        </p:nvSpPr>
        <p:spPr>
          <a:xfrm>
            <a:off x="228600" y="1524000"/>
            <a:ext cx="8229600" cy="5029200"/>
          </a:xfrm>
        </p:spPr>
        <p:txBody>
          <a:bodyPr>
            <a:normAutofit fontScale="77500" lnSpcReduction="20000"/>
          </a:bodyPr>
          <a:lstStyle/>
          <a:p>
            <a:pPr marL="457200" indent="-457200" eaLnBrk="1" hangingPunct="1">
              <a:buClrTx/>
              <a:buFont typeface="Wingdings" pitchFamily="2" charset="2"/>
              <a:buAutoNum type="arabicParenBoth"/>
              <a:defRPr/>
            </a:pPr>
            <a:r>
              <a:rPr lang="en-US" dirty="0" smtClean="0">
                <a:ea typeface="ＭＳ Ｐゴシック" pitchFamily="34" charset="-128"/>
              </a:rPr>
              <a:t>System Guidelines.</a:t>
            </a:r>
          </a:p>
          <a:p>
            <a:pPr marL="457200" indent="-457200" eaLnBrk="1" hangingPunct="1">
              <a:buClrTx/>
              <a:buFont typeface="Wingdings" pitchFamily="2" charset="2"/>
              <a:buAutoNum type="arabicParenBoth"/>
              <a:defRPr/>
            </a:pPr>
            <a:r>
              <a:rPr lang="en-US" dirty="0" smtClean="0">
                <a:ea typeface="ＭＳ Ｐゴシック" pitchFamily="34" charset="-128"/>
              </a:rPr>
              <a:t>In lieu of PARs, eligible employees may support a distribution of their salaries and wages </a:t>
            </a:r>
            <a:r>
              <a:rPr lang="en-US" u="sng" dirty="0" smtClean="0">
                <a:ea typeface="ＭＳ Ｐゴシック" pitchFamily="34" charset="-128"/>
              </a:rPr>
              <a:t>through documentation of an established work schedule</a:t>
            </a:r>
            <a:r>
              <a:rPr lang="en-US" dirty="0" smtClean="0">
                <a:ea typeface="ＭＳ Ｐゴシック" pitchFamily="34" charset="-128"/>
              </a:rPr>
              <a:t> that meets the standards under section (3).  </a:t>
            </a:r>
          </a:p>
          <a:p>
            <a:pPr marL="457200" indent="-457200" eaLnBrk="1" hangingPunct="1">
              <a:buClrTx/>
              <a:buFont typeface="Wingdings" pitchFamily="2" charset="2"/>
              <a:buAutoNum type="arabicParenBoth"/>
              <a:defRPr/>
            </a:pPr>
            <a:r>
              <a:rPr lang="en-US" dirty="0" smtClean="0">
                <a:ea typeface="ＭＳ Ｐゴシック" pitchFamily="34" charset="-128"/>
              </a:rPr>
              <a:t>Each employee’</a:t>
            </a:r>
            <a:r>
              <a:rPr lang="en-US" altLang="ja-JP" dirty="0" smtClean="0">
                <a:ea typeface="ＭＳ Ｐゴシック" pitchFamily="34" charset="-128"/>
              </a:rPr>
              <a:t>s work schedule must i</a:t>
            </a:r>
            <a:r>
              <a:rPr lang="en-US" dirty="0" smtClean="0">
                <a:ea typeface="ＭＳ Ｐゴシック" pitchFamily="34" charset="-128"/>
              </a:rPr>
              <a:t>ndicate the cost objective(s) that the employee worked on and account for the total hours compensated:</a:t>
            </a:r>
          </a:p>
          <a:p>
            <a:pPr lvl="1" eaLnBrk="1" hangingPunct="1">
              <a:buClrTx/>
              <a:defRPr/>
            </a:pPr>
            <a:r>
              <a:rPr lang="en-US" sz="2200" dirty="0" smtClean="0">
                <a:ea typeface="ＭＳ Ｐゴシック" pitchFamily="34" charset="-128"/>
              </a:rPr>
              <a:t>Be certified at least semiannually; </a:t>
            </a:r>
            <a:r>
              <a:rPr lang="en-US" sz="2200" b="1" u="sng" dirty="0" smtClean="0">
                <a:ea typeface="ＭＳ Ｐゴシック" pitchFamily="34" charset="-128"/>
              </a:rPr>
              <a:t>and </a:t>
            </a:r>
          </a:p>
          <a:p>
            <a:pPr lvl="1" eaLnBrk="1" hangingPunct="1">
              <a:buClrTx/>
              <a:defRPr/>
            </a:pPr>
            <a:r>
              <a:rPr lang="en-US" sz="2200" u="sng" dirty="0" smtClean="0">
                <a:ea typeface="ＭＳ Ｐゴシック" pitchFamily="34" charset="-128"/>
              </a:rPr>
              <a:t>Signed by the employee </a:t>
            </a:r>
            <a:r>
              <a:rPr lang="en-US" sz="2200" b="1" u="sng" dirty="0" smtClean="0">
                <a:ea typeface="ＭＳ Ｐゴシック" pitchFamily="34" charset="-128"/>
              </a:rPr>
              <a:t>and</a:t>
            </a:r>
            <a:r>
              <a:rPr lang="en-US" sz="2200" u="sng" dirty="0" smtClean="0">
                <a:ea typeface="ＭＳ Ｐゴシック" pitchFamily="34" charset="-128"/>
              </a:rPr>
              <a:t> a supervisory official having firsthand knowledge of the work performed by the employee</a:t>
            </a:r>
            <a:r>
              <a:rPr lang="en-US" sz="2200" dirty="0" smtClean="0">
                <a:ea typeface="ＭＳ Ｐゴシック" pitchFamily="34" charset="-128"/>
              </a:rPr>
              <a:t>.</a:t>
            </a:r>
          </a:p>
          <a:p>
            <a:pPr indent="-342900" eaLnBrk="1" hangingPunct="1">
              <a:buFont typeface="Arial" charset="0"/>
              <a:buNone/>
              <a:defRPr/>
            </a:pPr>
            <a:r>
              <a:rPr lang="en-US" dirty="0" smtClean="0">
                <a:ea typeface="ＭＳ Ｐゴシック" pitchFamily="34" charset="-128"/>
              </a:rPr>
              <a:t>(4) Any revisions to an employee’</a:t>
            </a:r>
            <a:r>
              <a:rPr lang="en-US" altLang="ja-JP" dirty="0" smtClean="0">
                <a:ea typeface="ＭＳ Ｐゴシック" pitchFamily="34" charset="-128"/>
              </a:rPr>
              <a:t>s established schedule that continue for a prolonged period must be documented and certified.  </a:t>
            </a:r>
          </a:p>
          <a:p>
            <a:pPr indent="-342900" eaLnBrk="1" hangingPunct="1">
              <a:buFont typeface="Arial" charset="0"/>
              <a:buNone/>
              <a:defRPr/>
            </a:pPr>
            <a:r>
              <a:rPr lang="en-US" dirty="0" smtClean="0">
                <a:ea typeface="ＭＳ Ｐゴシック" pitchFamily="34" charset="-128"/>
              </a:rPr>
              <a:t>(5) PARs must be used when there is a significant deviation. </a:t>
            </a:r>
          </a:p>
        </p:txBody>
      </p:sp>
      <p:sp>
        <p:nvSpPr>
          <p:cNvPr id="53252" name="Slide Number Placeholder 2"/>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fld id="{22FED61F-607E-4898-89E5-77AA905F2D1F}" type="slidenum">
              <a:rPr lang="en-US" smtClean="0">
                <a:cs typeface="Arial" charset="0"/>
              </a:rPr>
              <a:pPr/>
              <a:t>16</a:t>
            </a:fld>
            <a:endParaRPr lang="en-US" dirty="0" smtClean="0">
              <a:cs typeface="Arial" charset="0"/>
            </a:endParaRPr>
          </a:p>
        </p:txBody>
      </p:sp>
    </p:spTree>
    <p:extLst>
      <p:ext uri="{BB962C8B-B14F-4D97-AF65-F5344CB8AC3E}">
        <p14:creationId xmlns:p14="http://schemas.microsoft.com/office/powerpoint/2010/main" val="17280697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52400" y="990600"/>
            <a:ext cx="8077200" cy="4038600"/>
          </a:xfrm>
        </p:spPr>
        <p:txBody>
          <a:bodyPr>
            <a:normAutofit fontScale="90000"/>
          </a:bodyPr>
          <a:lstStyle/>
          <a:p>
            <a:pPr algn="ctr" eaLnBrk="1" hangingPunct="1">
              <a:defRPr/>
            </a:pPr>
            <a:r>
              <a:rPr lang="en-US" sz="5400" dirty="0" smtClean="0"/>
              <a:t>OMB Super Circular Standards for Documentation of Personnel Expenses</a:t>
            </a:r>
            <a:br>
              <a:rPr lang="en-US" sz="5400" dirty="0" smtClean="0"/>
            </a:br>
            <a:r>
              <a:rPr lang="en-US" sz="5400" dirty="0" smtClean="0"/>
              <a:t>~ Proposed Changes ~</a:t>
            </a:r>
            <a:endParaRPr lang="en-US" sz="5400" dirty="0"/>
          </a:p>
        </p:txBody>
      </p:sp>
      <p:sp>
        <p:nvSpPr>
          <p:cNvPr id="8" name="Subtitle 7"/>
          <p:cNvSpPr>
            <a:spLocks noGrp="1"/>
          </p:cNvSpPr>
          <p:nvPr>
            <p:ph type="subTitle" idx="1"/>
          </p:nvPr>
        </p:nvSpPr>
        <p:spPr>
          <a:xfrm>
            <a:off x="838200" y="5181600"/>
            <a:ext cx="6461125" cy="1066800"/>
          </a:xfrm>
        </p:spPr>
        <p:txBody>
          <a:bodyPr>
            <a:normAutofit/>
          </a:bodyPr>
          <a:lstStyle/>
          <a:p>
            <a:pPr eaLnBrk="1" hangingPunct="1">
              <a:defRPr/>
            </a:pPr>
            <a:r>
              <a:rPr lang="en-US" sz="4000" dirty="0" smtClean="0">
                <a:solidFill>
                  <a:schemeClr val="tx1"/>
                </a:solidFill>
              </a:rPr>
              <a:t>Stay Tuned!  More to Come</a:t>
            </a:r>
            <a:endParaRPr lang="en-US" sz="4000" dirty="0">
              <a:solidFill>
                <a:schemeClr val="tx1"/>
              </a:solidFill>
            </a:endParaRPr>
          </a:p>
        </p:txBody>
      </p:sp>
      <p:sp>
        <p:nvSpPr>
          <p:cNvPr id="54276" name="Slide Number Placeholder 3"/>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fld id="{180D2A5B-8093-4098-A0E4-E8902566168A}" type="slidenum">
              <a:rPr lang="en-US" smtClean="0"/>
              <a:pPr/>
              <a:t>17</a:t>
            </a:fld>
            <a:endParaRPr lang="en-US" dirty="0" smtClean="0"/>
          </a:p>
        </p:txBody>
      </p:sp>
    </p:spTree>
    <p:extLst>
      <p:ext uri="{BB962C8B-B14F-4D97-AF65-F5344CB8AC3E}">
        <p14:creationId xmlns:p14="http://schemas.microsoft.com/office/powerpoint/2010/main" val="20902736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09600"/>
            <a:ext cx="8229600" cy="1066800"/>
          </a:xfrm>
        </p:spPr>
        <p:txBody>
          <a:bodyPr/>
          <a:lstStyle/>
          <a:p>
            <a:pPr>
              <a:defRPr/>
            </a:pPr>
            <a:r>
              <a:rPr lang="en-US" dirty="0" smtClean="0"/>
              <a:t>Question</a:t>
            </a:r>
            <a:endParaRPr lang="en-US" dirty="0"/>
          </a:p>
        </p:txBody>
      </p:sp>
      <p:sp>
        <p:nvSpPr>
          <p:cNvPr id="4" name="Content Placeholder 3"/>
          <p:cNvSpPr>
            <a:spLocks noGrp="1"/>
          </p:cNvSpPr>
          <p:nvPr>
            <p:ph idx="1"/>
          </p:nvPr>
        </p:nvSpPr>
        <p:spPr/>
        <p:txBody>
          <a:bodyPr/>
          <a:lstStyle/>
          <a:p>
            <a:pPr marL="0" indent="0">
              <a:buFont typeface="Arial" charset="0"/>
              <a:buNone/>
            </a:pPr>
            <a:r>
              <a:rPr lang="en-US" sz="2800" dirty="0" smtClean="0"/>
              <a:t>An administrator works approximately half time on NCLB Title I, Part A, and half on non-federal activities, but is paid 100% from Title I, Part A.  She/He is required to keep:</a:t>
            </a:r>
          </a:p>
          <a:p>
            <a:pPr marL="914400" lvl="1" indent="-514350">
              <a:buFont typeface="Arial" charset="0"/>
              <a:buAutoNum type="alphaUcPeriod"/>
            </a:pPr>
            <a:r>
              <a:rPr lang="en-US" sz="2800" dirty="0" smtClean="0"/>
              <a:t>Monthly PARs</a:t>
            </a:r>
          </a:p>
          <a:p>
            <a:pPr marL="914400" lvl="1" indent="-514350">
              <a:buFont typeface="Cambria" pitchFamily="18" charset="0"/>
              <a:buAutoNum type="alphaUcPeriod"/>
            </a:pPr>
            <a:r>
              <a:rPr lang="en-US" sz="2800" dirty="0" smtClean="0"/>
              <a:t>Semi-annual certifications</a:t>
            </a:r>
          </a:p>
          <a:p>
            <a:pPr marL="914400" lvl="1" indent="-514350">
              <a:buFont typeface="Cambria" pitchFamily="18" charset="0"/>
              <a:buAutoNum type="alphaUcPeriod"/>
            </a:pPr>
            <a:r>
              <a:rPr lang="en-US" sz="2800" dirty="0" smtClean="0"/>
              <a:t>Bail money on hand</a:t>
            </a:r>
          </a:p>
        </p:txBody>
      </p:sp>
      <p:sp>
        <p:nvSpPr>
          <p:cNvPr id="19460" name="Slide Number Placeholder 4"/>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fld id="{29C3A596-44CE-4181-9152-596495EEBBC7}" type="slidenum">
              <a:rPr lang="en-US" smtClean="0"/>
              <a:pPr/>
              <a:t>18</a:t>
            </a:fld>
            <a:endParaRPr lang="en-US" dirty="0" smtClean="0"/>
          </a:p>
        </p:txBody>
      </p:sp>
    </p:spTree>
    <p:extLst>
      <p:ext uri="{BB962C8B-B14F-4D97-AF65-F5344CB8AC3E}">
        <p14:creationId xmlns:p14="http://schemas.microsoft.com/office/powerpoint/2010/main" val="12265782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mph" presetSubtype="2" fill="hold" nodeType="clickEffect">
                                  <p:stCondLst>
                                    <p:cond delay="0"/>
                                  </p:stCondLst>
                                  <p:childTnLst>
                                    <p:anim to="1.5" calcmode="lin" valueType="num">
                                      <p:cBhvr override="childStyle">
                                        <p:cTn id="24" dur="2000" fill="hold"/>
                                        <p:tgtEl>
                                          <p:spTgt spid="4">
                                            <p:txEl>
                                              <p:pRg st="1" end="1"/>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defRPr/>
            </a:pPr>
            <a:r>
              <a:rPr lang="en-US" dirty="0" smtClean="0"/>
              <a:t>Question</a:t>
            </a:r>
            <a:endParaRPr lang="en-US" dirty="0"/>
          </a:p>
        </p:txBody>
      </p:sp>
      <p:sp>
        <p:nvSpPr>
          <p:cNvPr id="4" name="Content Placeholder 3"/>
          <p:cNvSpPr>
            <a:spLocks noGrp="1"/>
          </p:cNvSpPr>
          <p:nvPr>
            <p:ph idx="1"/>
          </p:nvPr>
        </p:nvSpPr>
        <p:spPr/>
        <p:txBody>
          <a:bodyPr/>
          <a:lstStyle/>
          <a:p>
            <a:pPr>
              <a:defRPr/>
            </a:pPr>
            <a:endParaRPr lang="en-US" sz="2800" dirty="0" smtClean="0"/>
          </a:p>
          <a:p>
            <a:pPr marL="0" indent="0">
              <a:buFont typeface="Arial" charset="0"/>
              <a:buNone/>
              <a:defRPr/>
            </a:pPr>
            <a:r>
              <a:rPr lang="en-US" sz="2800" dirty="0" smtClean="0"/>
              <a:t>The NCLB director works on Title I, Part A, Title II, Part A, and 21</a:t>
            </a:r>
            <a:r>
              <a:rPr lang="en-US" sz="2800" baseline="30000" dirty="0" smtClean="0"/>
              <a:t>st</a:t>
            </a:r>
            <a:r>
              <a:rPr lang="en-US" sz="2800" dirty="0" smtClean="0"/>
              <a:t> Century.  The director is required to keep:</a:t>
            </a:r>
          </a:p>
          <a:p>
            <a:pPr marL="914400" lvl="1" indent="-514350">
              <a:buFont typeface="Arial" charset="0"/>
              <a:buAutoNum type="alphaUcPeriod"/>
              <a:defRPr/>
            </a:pPr>
            <a:r>
              <a:rPr lang="en-US" sz="2800" dirty="0" smtClean="0"/>
              <a:t>Monthly PARs</a:t>
            </a:r>
          </a:p>
          <a:p>
            <a:pPr marL="914400" lvl="1" indent="-514350">
              <a:buFont typeface="+mj-lt"/>
              <a:buAutoNum type="alphaUcPeriod"/>
              <a:defRPr/>
            </a:pPr>
            <a:r>
              <a:rPr lang="en-US" sz="2800" dirty="0" smtClean="0"/>
              <a:t>Semi-annual certifications</a:t>
            </a:r>
          </a:p>
        </p:txBody>
      </p:sp>
      <p:sp>
        <p:nvSpPr>
          <p:cNvPr id="20484" name="Slide Number Placeholder 4"/>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fld id="{08E81B83-0234-4053-822A-7F2E0A3E1A8D}" type="slidenum">
              <a:rPr lang="en-US" smtClean="0"/>
              <a:pPr/>
              <a:t>19</a:t>
            </a:fld>
            <a:endParaRPr lang="en-US" dirty="0" smtClean="0"/>
          </a:p>
        </p:txBody>
      </p:sp>
    </p:spTree>
    <p:extLst>
      <p:ext uri="{BB962C8B-B14F-4D97-AF65-F5344CB8AC3E}">
        <p14:creationId xmlns:p14="http://schemas.microsoft.com/office/powerpoint/2010/main" val="34329624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mph" presetSubtype="2" fill="hold" nodeType="clickEffect">
                                  <p:stCondLst>
                                    <p:cond delay="0"/>
                                  </p:stCondLst>
                                  <p:childTnLst>
                                    <p:anim to="1.5" calcmode="lin" valueType="num">
                                      <p:cBhvr override="childStyle">
                                        <p:cTn id="20" dur="2000" fill="hold"/>
                                        <p:tgtEl>
                                          <p:spTgt spid="4">
                                            <p:txEl>
                                              <p:pRg st="3" end="3"/>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t>Time and Effort Reporting</a:t>
            </a:r>
            <a:endParaRPr lang="en-US" dirty="0"/>
          </a:p>
        </p:txBody>
      </p:sp>
      <p:sp>
        <p:nvSpPr>
          <p:cNvPr id="3" name="Content Placeholder 2"/>
          <p:cNvSpPr>
            <a:spLocks noGrp="1"/>
          </p:cNvSpPr>
          <p:nvPr>
            <p:ph idx="1"/>
          </p:nvPr>
        </p:nvSpPr>
        <p:spPr/>
        <p:txBody>
          <a:bodyPr>
            <a:normAutofit fontScale="92500" lnSpcReduction="20000"/>
          </a:bodyPr>
          <a:lstStyle/>
          <a:p>
            <a:pPr>
              <a:lnSpc>
                <a:spcPct val="90000"/>
              </a:lnSpc>
            </a:pPr>
            <a:r>
              <a:rPr lang="en-US" dirty="0" smtClean="0">
                <a:ea typeface="ＭＳ Ｐゴシック" pitchFamily="34" charset="-128"/>
              </a:rPr>
              <a:t>If </a:t>
            </a:r>
            <a:r>
              <a:rPr lang="en-US" dirty="0">
                <a:ea typeface="ＭＳ Ｐゴシック" pitchFamily="34" charset="-128"/>
              </a:rPr>
              <a:t>federal funds used for salaries, then time distribution records are required in order for the cost to be allowable.</a:t>
            </a:r>
          </a:p>
          <a:p>
            <a:pPr>
              <a:lnSpc>
                <a:spcPct val="90000"/>
              </a:lnSpc>
            </a:pPr>
            <a:endParaRPr lang="en-US" dirty="0">
              <a:ea typeface="ＭＳ Ｐゴシック" pitchFamily="34" charset="-128"/>
            </a:endParaRPr>
          </a:p>
          <a:p>
            <a:pPr>
              <a:lnSpc>
                <a:spcPct val="90000"/>
              </a:lnSpc>
            </a:pPr>
            <a:r>
              <a:rPr lang="en-US" b="1" dirty="0">
                <a:ea typeface="ＭＳ Ｐゴシック" pitchFamily="34" charset="-128"/>
              </a:rPr>
              <a:t>Must demonstrate </a:t>
            </a:r>
            <a:r>
              <a:rPr lang="en-US" b="1" dirty="0" smtClean="0">
                <a:ea typeface="ＭＳ Ｐゴシック" pitchFamily="34" charset="-128"/>
              </a:rPr>
              <a:t>allocability</a:t>
            </a:r>
            <a:endParaRPr lang="en-US" b="1" dirty="0">
              <a:ea typeface="ＭＳ Ｐゴシック" pitchFamily="34" charset="-128"/>
            </a:endParaRPr>
          </a:p>
          <a:p>
            <a:pPr lvl="1" indent="-342900">
              <a:lnSpc>
                <a:spcPct val="90000"/>
              </a:lnSpc>
            </a:pPr>
            <a:r>
              <a:rPr lang="en-US" sz="2200" dirty="0">
                <a:ea typeface="ＭＳ Ｐゴシック" pitchFamily="34" charset="-128"/>
              </a:rPr>
              <a:t>That the employee worked on that specific federal program/cost objective.</a:t>
            </a:r>
          </a:p>
          <a:p>
            <a:pPr lvl="2" indent="-342900">
              <a:lnSpc>
                <a:spcPct val="90000"/>
              </a:lnSpc>
            </a:pPr>
            <a:r>
              <a:rPr lang="en-US" sz="2000" dirty="0">
                <a:ea typeface="ＭＳ Ｐゴシック" pitchFamily="34" charset="-128"/>
              </a:rPr>
              <a:t>Exception – when time on another program </a:t>
            </a:r>
            <a:r>
              <a:rPr lang="en-US" sz="2000" dirty="0" smtClean="0">
                <a:ea typeface="ＭＳ Ｐゴシック" pitchFamily="34" charset="-128"/>
              </a:rPr>
              <a:t>provides </a:t>
            </a:r>
            <a:r>
              <a:rPr lang="en-US" sz="2000" dirty="0">
                <a:ea typeface="ＭＳ Ｐゴシック" pitchFamily="34" charset="-128"/>
              </a:rPr>
              <a:t>only an incidental benefit.</a:t>
            </a:r>
          </a:p>
          <a:p>
            <a:pPr lvl="1" indent="-342900">
              <a:lnSpc>
                <a:spcPct val="90000"/>
              </a:lnSpc>
            </a:pPr>
            <a:endParaRPr lang="en-US" sz="2200" dirty="0">
              <a:ea typeface="ＭＳ Ｐゴシック" pitchFamily="34" charset="-128"/>
            </a:endParaRPr>
          </a:p>
          <a:p>
            <a:pPr>
              <a:lnSpc>
                <a:spcPct val="90000"/>
              </a:lnSpc>
            </a:pPr>
            <a:r>
              <a:rPr lang="en-US" dirty="0">
                <a:ea typeface="ＭＳ Ｐゴシック" pitchFamily="34" charset="-128"/>
              </a:rPr>
              <a:t>Time and </a:t>
            </a:r>
            <a:r>
              <a:rPr lang="en-US" dirty="0" smtClean="0">
                <a:ea typeface="ＭＳ Ｐゴシック" pitchFamily="34" charset="-128"/>
              </a:rPr>
              <a:t>effort documentation </a:t>
            </a:r>
            <a:r>
              <a:rPr lang="en-US" dirty="0">
                <a:ea typeface="ＭＳ Ｐゴシック" pitchFamily="34" charset="-128"/>
              </a:rPr>
              <a:t>MUST be used to reconcile salary and wages to ensure all costs are allocable to the federal programs </a:t>
            </a:r>
            <a:r>
              <a:rPr lang="en-US" dirty="0" smtClean="0">
                <a:ea typeface="ＭＳ Ｐゴシック" pitchFamily="34" charset="-128"/>
              </a:rPr>
              <a:t>charged</a:t>
            </a:r>
            <a:endParaRPr lang="en-US" dirty="0">
              <a:ea typeface="ＭＳ Ｐゴシック" pitchFamily="34" charset="-128"/>
            </a:endParaRPr>
          </a:p>
          <a:p>
            <a:endParaRPr lang="en-US" dirty="0"/>
          </a:p>
        </p:txBody>
      </p:sp>
      <p:sp>
        <p:nvSpPr>
          <p:cNvPr id="4" name="Slide Number Placeholder 3"/>
          <p:cNvSpPr>
            <a:spLocks noGrp="1"/>
          </p:cNvSpPr>
          <p:nvPr>
            <p:ph type="sldNum" sz="quarter" idx="12"/>
          </p:nvPr>
        </p:nvSpPr>
        <p:spPr/>
        <p:txBody>
          <a:bodyPr/>
          <a:lstStyle/>
          <a:p>
            <a:fld id="{60D351CB-7B7F-4776-A39B-D1BE6EB1D4A5}"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defRPr/>
            </a:pPr>
            <a:r>
              <a:rPr lang="en-US" dirty="0" smtClean="0"/>
              <a:t>Question</a:t>
            </a:r>
            <a:endParaRPr lang="en-US" dirty="0"/>
          </a:p>
        </p:txBody>
      </p:sp>
      <p:sp>
        <p:nvSpPr>
          <p:cNvPr id="4" name="Content Placeholder 3"/>
          <p:cNvSpPr>
            <a:spLocks noGrp="1"/>
          </p:cNvSpPr>
          <p:nvPr>
            <p:ph idx="1"/>
          </p:nvPr>
        </p:nvSpPr>
        <p:spPr/>
        <p:txBody>
          <a:bodyPr/>
          <a:lstStyle/>
          <a:p>
            <a:pPr marL="0" indent="0">
              <a:buFont typeface="Arial" charset="0"/>
              <a:buNone/>
              <a:defRPr/>
            </a:pPr>
            <a:endParaRPr lang="en-US" dirty="0" smtClean="0"/>
          </a:p>
          <a:p>
            <a:pPr marL="0" indent="0">
              <a:buFont typeface="Arial" charset="0"/>
              <a:buNone/>
              <a:defRPr/>
            </a:pPr>
            <a:r>
              <a:rPr lang="en-US" sz="2800" dirty="0" smtClean="0"/>
              <a:t>A Title I paid classroom teacher in a targeted assistance school must keep time and effort records.</a:t>
            </a:r>
          </a:p>
          <a:p>
            <a:pPr marL="914400" lvl="1" indent="-514350">
              <a:buFont typeface="Arial" charset="0"/>
              <a:buAutoNum type="alphaUcPeriod"/>
              <a:defRPr/>
            </a:pPr>
            <a:r>
              <a:rPr lang="en-US" sz="2800" dirty="0" smtClean="0"/>
              <a:t>True</a:t>
            </a:r>
          </a:p>
          <a:p>
            <a:pPr marL="914400" lvl="1" indent="-514350">
              <a:buFont typeface="Arial" charset="0"/>
              <a:buAutoNum type="alphaUcPeriod"/>
              <a:defRPr/>
            </a:pPr>
            <a:r>
              <a:rPr lang="en-US" sz="2800" dirty="0" smtClean="0"/>
              <a:t>False</a:t>
            </a:r>
          </a:p>
          <a:p>
            <a:pPr marL="400050" lvl="1" indent="0">
              <a:buFont typeface="Arial" charset="0"/>
              <a:buNone/>
              <a:defRPr/>
            </a:pPr>
            <a:endParaRPr lang="en-US" sz="2800" dirty="0" smtClean="0"/>
          </a:p>
        </p:txBody>
      </p:sp>
      <p:sp>
        <p:nvSpPr>
          <p:cNvPr id="22532" name="Slide Number Placeholder 4"/>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fld id="{93C3168E-2D72-4551-81F5-2ACA4F85F226}" type="slidenum">
              <a:rPr lang="en-US" smtClean="0"/>
              <a:pPr/>
              <a:t>20</a:t>
            </a:fld>
            <a:endParaRPr lang="en-US" dirty="0" smtClean="0"/>
          </a:p>
        </p:txBody>
      </p:sp>
    </p:spTree>
    <p:extLst>
      <p:ext uri="{BB962C8B-B14F-4D97-AF65-F5344CB8AC3E}">
        <p14:creationId xmlns:p14="http://schemas.microsoft.com/office/powerpoint/2010/main" val="42012119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mph" presetSubtype="2" fill="hold" nodeType="clickEffect">
                                  <p:stCondLst>
                                    <p:cond delay="0"/>
                                  </p:stCondLst>
                                  <p:childTnLst>
                                    <p:anim to="1.5" calcmode="lin" valueType="num">
                                      <p:cBhvr override="childStyle">
                                        <p:cTn id="20" dur="2000" fill="hold"/>
                                        <p:tgtEl>
                                          <p:spTgt spid="4">
                                            <p:txEl>
                                              <p:pRg st="2" end="2"/>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defRPr/>
            </a:pPr>
            <a:r>
              <a:rPr lang="en-US" dirty="0" smtClean="0"/>
              <a:t>Question</a:t>
            </a:r>
            <a:endParaRPr lang="en-US" dirty="0"/>
          </a:p>
        </p:txBody>
      </p:sp>
      <p:sp>
        <p:nvSpPr>
          <p:cNvPr id="4" name="Content Placeholder 3"/>
          <p:cNvSpPr>
            <a:spLocks noGrp="1"/>
          </p:cNvSpPr>
          <p:nvPr>
            <p:ph idx="1"/>
          </p:nvPr>
        </p:nvSpPr>
        <p:spPr/>
        <p:txBody>
          <a:bodyPr/>
          <a:lstStyle/>
          <a:p>
            <a:pPr marL="0" indent="0">
              <a:buFont typeface="Arial" charset="0"/>
              <a:buNone/>
            </a:pPr>
            <a:r>
              <a:rPr lang="en-US" sz="2800" dirty="0" smtClean="0"/>
              <a:t>In a schoolwide program, a teacher is paid with Title I funds and works 100% on the schoolwide program plan.  What kind of time and effort records is she required to keep?</a:t>
            </a:r>
          </a:p>
          <a:p>
            <a:pPr marL="914400" lvl="1" indent="-514350">
              <a:buFont typeface="Arial" charset="0"/>
              <a:buAutoNum type="alphaUcPeriod"/>
            </a:pPr>
            <a:r>
              <a:rPr lang="en-US" sz="2800" dirty="0" smtClean="0"/>
              <a:t>Semi-annual certifications</a:t>
            </a:r>
          </a:p>
          <a:p>
            <a:pPr marL="914400" lvl="1" indent="-514350">
              <a:buFont typeface="Arial" charset="0"/>
              <a:buAutoNum type="alphaUcPeriod"/>
            </a:pPr>
            <a:r>
              <a:rPr lang="en-US" sz="2800" dirty="0" smtClean="0"/>
              <a:t>Monthly PARs</a:t>
            </a:r>
          </a:p>
        </p:txBody>
      </p:sp>
      <p:sp>
        <p:nvSpPr>
          <p:cNvPr id="23556" name="Slide Number Placeholder 4"/>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fld id="{E3575525-0ECE-49CE-A54E-45B11CABD447}" type="slidenum">
              <a:rPr lang="en-US" smtClean="0"/>
              <a:pPr/>
              <a:t>21</a:t>
            </a:fld>
            <a:endParaRPr lang="en-US" dirty="0" smtClean="0"/>
          </a:p>
        </p:txBody>
      </p:sp>
    </p:spTree>
    <p:extLst>
      <p:ext uri="{BB962C8B-B14F-4D97-AF65-F5344CB8AC3E}">
        <p14:creationId xmlns:p14="http://schemas.microsoft.com/office/powerpoint/2010/main" val="26551832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mph" presetSubtype="2" fill="hold" nodeType="clickEffect">
                                  <p:stCondLst>
                                    <p:cond delay="0"/>
                                  </p:stCondLst>
                                  <p:childTnLst>
                                    <p:anim to="1.5" calcmode="lin" valueType="num">
                                      <p:cBhvr override="childStyle">
                                        <p:cTn id="20" dur="2000" fill="hold"/>
                                        <p:tgtEl>
                                          <p:spTgt spid="4">
                                            <p:txEl>
                                              <p:pRg st="1" end="1"/>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90600"/>
          </a:xfrm>
        </p:spPr>
        <p:txBody>
          <a:bodyPr/>
          <a:lstStyle/>
          <a:p>
            <a:r>
              <a:rPr lang="en-US" dirty="0" smtClean="0"/>
              <a:t>Florida’s Substitute System</a:t>
            </a:r>
            <a:endParaRPr lang="en-US" dirty="0"/>
          </a:p>
        </p:txBody>
      </p:sp>
      <p:sp>
        <p:nvSpPr>
          <p:cNvPr id="3" name="Content Placeholder 2"/>
          <p:cNvSpPr>
            <a:spLocks noGrp="1"/>
          </p:cNvSpPr>
          <p:nvPr>
            <p:ph idx="1"/>
          </p:nvPr>
        </p:nvSpPr>
        <p:spPr>
          <a:xfrm>
            <a:off x="457200" y="2133600"/>
            <a:ext cx="8229600" cy="3992563"/>
          </a:xfrm>
        </p:spPr>
        <p:txBody>
          <a:bodyPr/>
          <a:lstStyle/>
          <a:p>
            <a:r>
              <a:rPr lang="en-US" dirty="0" smtClean="0"/>
              <a:t>Has been approved and used since 1996</a:t>
            </a:r>
          </a:p>
          <a:p>
            <a:r>
              <a:rPr lang="en-US" dirty="0" smtClean="0"/>
              <a:t>Districts are eligible to use the system if approved by FDOE</a:t>
            </a:r>
          </a:p>
          <a:p>
            <a:r>
              <a:rPr lang="en-US" dirty="0" smtClean="0"/>
              <a:t>Is undergoing some minor changes</a:t>
            </a:r>
          </a:p>
          <a:p>
            <a:r>
              <a:rPr lang="en-US" dirty="0" smtClean="0"/>
              <a:t>Districts will need to revise their systems as well if the intent is to continue to use the substitute system</a:t>
            </a:r>
            <a:endParaRPr lang="en-US" dirty="0"/>
          </a:p>
        </p:txBody>
      </p:sp>
      <p:sp>
        <p:nvSpPr>
          <p:cNvPr id="4" name="Slide Number Placeholder 3"/>
          <p:cNvSpPr>
            <a:spLocks noGrp="1"/>
          </p:cNvSpPr>
          <p:nvPr>
            <p:ph type="sldNum" sz="quarter" idx="12"/>
          </p:nvPr>
        </p:nvSpPr>
        <p:spPr/>
        <p:txBody>
          <a:bodyPr/>
          <a:lstStyle/>
          <a:p>
            <a:fld id="{60D351CB-7B7F-4776-A39B-D1BE6EB1D4A5}" type="slidenum">
              <a:rPr lang="en-US" smtClean="0"/>
              <a:pPr/>
              <a:t>22</a:t>
            </a:fld>
            <a:endParaRPr lang="en-US" dirty="0"/>
          </a:p>
        </p:txBody>
      </p:sp>
    </p:spTree>
    <p:extLst>
      <p:ext uri="{BB962C8B-B14F-4D97-AF65-F5344CB8AC3E}">
        <p14:creationId xmlns:p14="http://schemas.microsoft.com/office/powerpoint/2010/main" val="13552469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38200"/>
          </a:xfrm>
        </p:spPr>
        <p:txBody>
          <a:bodyPr>
            <a:normAutofit/>
          </a:bodyPr>
          <a:lstStyle/>
          <a:p>
            <a:r>
              <a:rPr lang="en-US" dirty="0" smtClean="0"/>
              <a:t>Florida’s Substitute System</a:t>
            </a:r>
            <a:endParaRPr lang="en-US" dirty="0"/>
          </a:p>
        </p:txBody>
      </p:sp>
      <p:sp>
        <p:nvSpPr>
          <p:cNvPr id="3" name="Content Placeholder 2"/>
          <p:cNvSpPr>
            <a:spLocks noGrp="1"/>
          </p:cNvSpPr>
          <p:nvPr>
            <p:ph idx="1"/>
          </p:nvPr>
        </p:nvSpPr>
        <p:spPr/>
        <p:txBody>
          <a:bodyPr/>
          <a:lstStyle/>
          <a:p>
            <a:r>
              <a:rPr lang="en-US" dirty="0" smtClean="0"/>
              <a:t>Changes</a:t>
            </a:r>
          </a:p>
          <a:p>
            <a:pPr lvl="1"/>
            <a:r>
              <a:rPr lang="en-US" dirty="0" smtClean="0"/>
              <a:t>Minor changes to the Personnel Activity Report (PAR)</a:t>
            </a:r>
          </a:p>
          <a:p>
            <a:pPr lvl="1"/>
            <a:r>
              <a:rPr lang="en-US" dirty="0" smtClean="0"/>
              <a:t>PARs will be maintained 3 times a year instead of two (eliminating the need to calculate deviations from the budgeted amounts on an aggregate basis)</a:t>
            </a:r>
          </a:p>
          <a:p>
            <a:pPr lvl="1"/>
            <a:r>
              <a:rPr lang="en-US" dirty="0" smtClean="0"/>
              <a:t>Additional guidance for supervisors and clerical support staff</a:t>
            </a:r>
            <a:endParaRPr lang="en-US" dirty="0"/>
          </a:p>
        </p:txBody>
      </p:sp>
      <p:sp>
        <p:nvSpPr>
          <p:cNvPr id="4" name="Slide Number Placeholder 3"/>
          <p:cNvSpPr>
            <a:spLocks noGrp="1"/>
          </p:cNvSpPr>
          <p:nvPr>
            <p:ph type="sldNum" sz="quarter" idx="12"/>
          </p:nvPr>
        </p:nvSpPr>
        <p:spPr/>
        <p:txBody>
          <a:bodyPr/>
          <a:lstStyle/>
          <a:p>
            <a:fld id="{60D351CB-7B7F-4776-A39B-D1BE6EB1D4A5}" type="slidenum">
              <a:rPr lang="en-US" smtClean="0"/>
              <a:pPr/>
              <a:t>23</a:t>
            </a:fld>
            <a:endParaRPr lang="en-US" dirty="0"/>
          </a:p>
        </p:txBody>
      </p:sp>
    </p:spTree>
    <p:extLst>
      <p:ext uri="{BB962C8B-B14F-4D97-AF65-F5344CB8AC3E}">
        <p14:creationId xmlns:p14="http://schemas.microsoft.com/office/powerpoint/2010/main" val="4262373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p:spPr>
        <p:txBody>
          <a:bodyPr/>
          <a:lstStyle/>
          <a:p>
            <a:r>
              <a:rPr lang="en-US" dirty="0" smtClean="0"/>
              <a:t>Options for Districts</a:t>
            </a:r>
            <a:endParaRPr lang="en-US" dirty="0"/>
          </a:p>
        </p:txBody>
      </p:sp>
      <p:sp>
        <p:nvSpPr>
          <p:cNvPr id="3" name="Content Placeholder 2"/>
          <p:cNvSpPr>
            <a:spLocks noGrp="1"/>
          </p:cNvSpPr>
          <p:nvPr>
            <p:ph idx="1"/>
          </p:nvPr>
        </p:nvSpPr>
        <p:spPr/>
        <p:txBody>
          <a:bodyPr/>
          <a:lstStyle/>
          <a:p>
            <a:r>
              <a:rPr lang="en-US" dirty="0" smtClean="0"/>
              <a:t>Revised substitute system for use of PARs</a:t>
            </a:r>
          </a:p>
          <a:p>
            <a:pPr marL="0" indent="0" algn="ctr">
              <a:buNone/>
            </a:pPr>
            <a:r>
              <a:rPr lang="en-US" dirty="0" smtClean="0"/>
              <a:t>OR</a:t>
            </a:r>
          </a:p>
          <a:p>
            <a:r>
              <a:rPr lang="en-US" dirty="0" smtClean="0"/>
              <a:t>Predetermined schedule certification</a:t>
            </a:r>
          </a:p>
          <a:p>
            <a:pPr marL="0" indent="0" algn="ctr">
              <a:buNone/>
            </a:pPr>
            <a:r>
              <a:rPr lang="en-US" dirty="0" smtClean="0"/>
              <a:t>OR</a:t>
            </a:r>
          </a:p>
          <a:p>
            <a:r>
              <a:rPr lang="en-US" dirty="0" smtClean="0"/>
              <a:t>Both</a:t>
            </a:r>
          </a:p>
          <a:p>
            <a:endParaRPr lang="en-US" dirty="0"/>
          </a:p>
        </p:txBody>
      </p:sp>
      <p:sp>
        <p:nvSpPr>
          <p:cNvPr id="4" name="Slide Number Placeholder 3"/>
          <p:cNvSpPr>
            <a:spLocks noGrp="1"/>
          </p:cNvSpPr>
          <p:nvPr>
            <p:ph type="sldNum" sz="quarter" idx="12"/>
          </p:nvPr>
        </p:nvSpPr>
        <p:spPr/>
        <p:txBody>
          <a:bodyPr/>
          <a:lstStyle/>
          <a:p>
            <a:fld id="{60D351CB-7B7F-4776-A39B-D1BE6EB1D4A5}" type="slidenum">
              <a:rPr lang="en-US" smtClean="0"/>
              <a:pPr/>
              <a:t>24</a:t>
            </a:fld>
            <a:endParaRPr lang="en-US" dirty="0"/>
          </a:p>
        </p:txBody>
      </p:sp>
    </p:spTree>
    <p:extLst>
      <p:ext uri="{BB962C8B-B14F-4D97-AF65-F5344CB8AC3E}">
        <p14:creationId xmlns:p14="http://schemas.microsoft.com/office/powerpoint/2010/main" val="3684320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Sequestration</a:t>
            </a:r>
            <a:endParaRPr lang="en-US" dirty="0"/>
          </a:p>
        </p:txBody>
      </p:sp>
      <p:sp>
        <p:nvSpPr>
          <p:cNvPr id="6" name="Subtitle 5"/>
          <p:cNvSpPr>
            <a:spLocks noGrp="1"/>
          </p:cNvSpPr>
          <p:nvPr>
            <p:ph type="subTitle" idx="1"/>
          </p:nvPr>
        </p:nvSpPr>
        <p:spPr/>
        <p:txBody>
          <a:bodyPr/>
          <a:lstStyle/>
          <a:p>
            <a:r>
              <a:rPr lang="en-US" dirty="0" smtClean="0"/>
              <a:t>(Today’s Version)</a:t>
            </a:r>
            <a:endParaRPr lang="en-US" dirty="0"/>
          </a:p>
        </p:txBody>
      </p:sp>
      <p:sp>
        <p:nvSpPr>
          <p:cNvPr id="4" name="Slide Number Placeholder 3"/>
          <p:cNvSpPr>
            <a:spLocks noGrp="1"/>
          </p:cNvSpPr>
          <p:nvPr>
            <p:ph type="sldNum" sz="quarter" idx="12"/>
          </p:nvPr>
        </p:nvSpPr>
        <p:spPr/>
        <p:txBody>
          <a:bodyPr/>
          <a:lstStyle/>
          <a:p>
            <a:fld id="{60D351CB-7B7F-4776-A39B-D1BE6EB1D4A5}" type="slidenum">
              <a:rPr lang="en-US" smtClean="0"/>
              <a:pPr/>
              <a:t>25</a:t>
            </a:fld>
            <a:endParaRPr lang="en-US" dirty="0"/>
          </a:p>
        </p:txBody>
      </p:sp>
    </p:spTree>
    <p:extLst>
      <p:ext uri="{BB962C8B-B14F-4D97-AF65-F5344CB8AC3E}">
        <p14:creationId xmlns:p14="http://schemas.microsoft.com/office/powerpoint/2010/main" val="36329439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US" dirty="0" smtClean="0"/>
              <a:t>Current Status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Sequestration has taken effect for 2012-13; </a:t>
            </a:r>
            <a:r>
              <a:rPr lang="en-US" b="1" dirty="0" smtClean="0"/>
              <a:t>however,</a:t>
            </a:r>
          </a:p>
          <a:p>
            <a:r>
              <a:rPr lang="en-US" dirty="0" smtClean="0"/>
              <a:t>As previously stated, the cuts in 2012-13 appropriations are not being implemented for most education programs until July 1, 2013 for the 1</a:t>
            </a:r>
            <a:r>
              <a:rPr lang="en-US" baseline="30000" dirty="0" smtClean="0"/>
              <a:t>st</a:t>
            </a:r>
            <a:r>
              <a:rPr lang="en-US" dirty="0" smtClean="0"/>
              <a:t> 25% of the 2013-14 allocations.</a:t>
            </a:r>
          </a:p>
          <a:p>
            <a:pPr marL="0" indent="0" algn="ctr">
              <a:buNone/>
            </a:pPr>
            <a:r>
              <a:rPr lang="en-US" b="1" dirty="0" smtClean="0"/>
              <a:t>How is this possible</a:t>
            </a:r>
            <a:r>
              <a:rPr lang="en-US" b="1" dirty="0"/>
              <a:t>?</a:t>
            </a:r>
            <a:endParaRPr lang="en-US" b="1" dirty="0" smtClean="0"/>
          </a:p>
          <a:p>
            <a:r>
              <a:rPr lang="en-US" dirty="0" smtClean="0"/>
              <a:t>Approximately ¼ of each year’s award comes from funds appropriated on Oct. 1 of the previous calendar year (or whatever date the federal fiscal year budget is finalized).</a:t>
            </a:r>
            <a:endParaRPr lang="en-US" dirty="0"/>
          </a:p>
        </p:txBody>
      </p:sp>
      <p:sp>
        <p:nvSpPr>
          <p:cNvPr id="4" name="Slide Number Placeholder 3"/>
          <p:cNvSpPr>
            <a:spLocks noGrp="1"/>
          </p:cNvSpPr>
          <p:nvPr>
            <p:ph type="sldNum" sz="quarter" idx="12"/>
          </p:nvPr>
        </p:nvSpPr>
        <p:spPr/>
        <p:txBody>
          <a:bodyPr/>
          <a:lstStyle/>
          <a:p>
            <a:fld id="{60D351CB-7B7F-4776-A39B-D1BE6EB1D4A5}" type="slidenum">
              <a:rPr lang="en-US" smtClean="0"/>
              <a:pPr/>
              <a:t>26</a:t>
            </a:fld>
            <a:endParaRPr lang="en-US" dirty="0"/>
          </a:p>
        </p:txBody>
      </p:sp>
    </p:spTree>
    <p:extLst>
      <p:ext uri="{BB962C8B-B14F-4D97-AF65-F5344CB8AC3E}">
        <p14:creationId xmlns:p14="http://schemas.microsoft.com/office/powerpoint/2010/main" val="1293718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838200"/>
          </a:xfrm>
        </p:spPr>
        <p:txBody>
          <a:bodyPr>
            <a:normAutofit fontScale="90000"/>
          </a:bodyPr>
          <a:lstStyle/>
          <a:p>
            <a:r>
              <a:rPr lang="en-US" dirty="0" smtClean="0"/>
              <a:t>How Much Funding Will LEAs Receive for 2013-14?</a:t>
            </a:r>
            <a:endParaRPr lang="en-US" dirty="0"/>
          </a:p>
        </p:txBody>
      </p:sp>
      <p:sp>
        <p:nvSpPr>
          <p:cNvPr id="3" name="Content Placeholder 2"/>
          <p:cNvSpPr>
            <a:spLocks noGrp="1"/>
          </p:cNvSpPr>
          <p:nvPr>
            <p:ph idx="1"/>
          </p:nvPr>
        </p:nvSpPr>
        <p:spPr>
          <a:xfrm>
            <a:off x="457200" y="1981200"/>
            <a:ext cx="8229600" cy="4876800"/>
          </a:xfrm>
        </p:spPr>
        <p:txBody>
          <a:bodyPr>
            <a:normAutofit/>
          </a:bodyPr>
          <a:lstStyle/>
          <a:p>
            <a:r>
              <a:rPr lang="en-US" dirty="0" smtClean="0"/>
              <a:t>It is difficult to provide preliminary estimates.</a:t>
            </a:r>
          </a:p>
          <a:p>
            <a:r>
              <a:rPr lang="en-US" dirty="0" smtClean="0"/>
              <a:t>We do know that there will be about a 5% reduction taken against the 2012-13 funds awarded effective July 1, 2013.  </a:t>
            </a:r>
            <a:r>
              <a:rPr lang="en-US" dirty="0" smtClean="0">
                <a:solidFill>
                  <a:srgbClr val="FF0000"/>
                </a:solidFill>
              </a:rPr>
              <a:t>Caution!</a:t>
            </a:r>
            <a:endParaRPr lang="en-US" dirty="0" smtClean="0"/>
          </a:p>
          <a:p>
            <a:r>
              <a:rPr lang="en-US" dirty="0" smtClean="0"/>
              <a:t>We </a:t>
            </a:r>
            <a:r>
              <a:rPr lang="en-US" b="1" dirty="0" smtClean="0"/>
              <a:t>DO NOT KNOW </a:t>
            </a:r>
            <a:r>
              <a:rPr lang="en-US" dirty="0" smtClean="0"/>
              <a:t>what the 2013-14 budget will look like since Congress has not yet passed a budget for 2013-14 (Effective October 1, 2013) and no one is willing to make predictions.</a:t>
            </a:r>
            <a:endParaRPr lang="en-US" dirty="0"/>
          </a:p>
        </p:txBody>
      </p:sp>
      <p:sp>
        <p:nvSpPr>
          <p:cNvPr id="4" name="Slide Number Placeholder 3"/>
          <p:cNvSpPr>
            <a:spLocks noGrp="1"/>
          </p:cNvSpPr>
          <p:nvPr>
            <p:ph type="sldNum" sz="quarter" idx="12"/>
          </p:nvPr>
        </p:nvSpPr>
        <p:spPr/>
        <p:txBody>
          <a:bodyPr/>
          <a:lstStyle/>
          <a:p>
            <a:fld id="{60D351CB-7B7F-4776-A39B-D1BE6EB1D4A5}" type="slidenum">
              <a:rPr lang="en-US" smtClean="0"/>
              <a:pPr/>
              <a:t>27</a:t>
            </a:fld>
            <a:endParaRPr lang="en-US" dirty="0"/>
          </a:p>
        </p:txBody>
      </p:sp>
    </p:spTree>
    <p:extLst>
      <p:ext uri="{BB962C8B-B14F-4D97-AF65-F5344CB8AC3E}">
        <p14:creationId xmlns:p14="http://schemas.microsoft.com/office/powerpoint/2010/main" val="32510805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normAutofit fontScale="90000"/>
          </a:bodyPr>
          <a:lstStyle/>
          <a:p>
            <a:r>
              <a:rPr lang="en-US" dirty="0" smtClean="0"/>
              <a:t>When will districts receive preliminary estimates?</a:t>
            </a:r>
            <a:endParaRPr lang="en-US" dirty="0"/>
          </a:p>
        </p:txBody>
      </p:sp>
      <p:sp>
        <p:nvSpPr>
          <p:cNvPr id="3" name="Content Placeholder 2"/>
          <p:cNvSpPr>
            <a:spLocks noGrp="1"/>
          </p:cNvSpPr>
          <p:nvPr>
            <p:ph idx="1"/>
          </p:nvPr>
        </p:nvSpPr>
        <p:spPr>
          <a:xfrm>
            <a:off x="457200" y="1981200"/>
            <a:ext cx="8229600" cy="4144963"/>
          </a:xfrm>
        </p:spPr>
        <p:txBody>
          <a:bodyPr>
            <a:normAutofit fontScale="92500" lnSpcReduction="20000"/>
          </a:bodyPr>
          <a:lstStyle/>
          <a:p>
            <a:r>
              <a:rPr lang="en-US" dirty="0" smtClean="0"/>
              <a:t>Hopefully within the next few weeks.  USED is beginning to release preliminary allocations; but…..</a:t>
            </a:r>
          </a:p>
          <a:p>
            <a:r>
              <a:rPr lang="en-US" dirty="0" smtClean="0"/>
              <a:t>It is difficult to determine how realistic the allocations are given the uncertainty surrounding the 2013-13 federal budget situation.</a:t>
            </a:r>
          </a:p>
          <a:p>
            <a:pPr marL="0" indent="0">
              <a:buNone/>
            </a:pPr>
            <a:endParaRPr lang="en-US" dirty="0"/>
          </a:p>
          <a:p>
            <a:pPr marL="0" indent="0" algn="ctr">
              <a:buNone/>
            </a:pPr>
            <a:r>
              <a:rPr lang="en-US" dirty="0" smtClean="0"/>
              <a:t>How Can Districts Estimate Allocations for 2013-14?</a:t>
            </a:r>
          </a:p>
          <a:p>
            <a:r>
              <a:rPr lang="en-US" b="1" dirty="0" smtClean="0">
                <a:solidFill>
                  <a:srgbClr val="FF0000"/>
                </a:solidFill>
              </a:rPr>
              <a:t>Very cautiously.</a:t>
            </a:r>
            <a:endParaRPr lang="en-US" b="1"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60D351CB-7B7F-4776-A39B-D1BE6EB1D4A5}" type="slidenum">
              <a:rPr lang="en-US" smtClean="0"/>
              <a:pPr/>
              <a:t>28</a:t>
            </a:fld>
            <a:endParaRPr lang="en-US" dirty="0"/>
          </a:p>
        </p:txBody>
      </p:sp>
    </p:spTree>
    <p:extLst>
      <p:ext uri="{BB962C8B-B14F-4D97-AF65-F5344CB8AC3E}">
        <p14:creationId xmlns:p14="http://schemas.microsoft.com/office/powerpoint/2010/main" val="40147874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lstStyle/>
          <a:p>
            <a:r>
              <a:rPr lang="en-US" dirty="0" smtClean="0"/>
              <a:t>Is There Any Good News?</a:t>
            </a:r>
            <a:endParaRPr lang="en-US" dirty="0"/>
          </a:p>
        </p:txBody>
      </p:sp>
      <p:sp>
        <p:nvSpPr>
          <p:cNvPr id="3" name="Content Placeholder 2"/>
          <p:cNvSpPr>
            <a:spLocks noGrp="1"/>
          </p:cNvSpPr>
          <p:nvPr>
            <p:ph idx="1"/>
          </p:nvPr>
        </p:nvSpPr>
        <p:spPr/>
        <p:txBody>
          <a:bodyPr/>
          <a:lstStyle/>
          <a:p>
            <a:r>
              <a:rPr lang="en-US" dirty="0" smtClean="0"/>
              <a:t>Yes.  It appears that districts have been prudent in their expenditures of 2012-13 funding and that funds available for roll forward into 2013-14 should go a long way towards mitigating severe reductions.</a:t>
            </a:r>
          </a:p>
          <a:p>
            <a:r>
              <a:rPr lang="en-US" dirty="0" smtClean="0"/>
              <a:t>It appears that USED will approved the request for a waiver of the 15% cap on roll forward for Title I funds.</a:t>
            </a:r>
            <a:endParaRPr lang="en-US" dirty="0"/>
          </a:p>
        </p:txBody>
      </p:sp>
      <p:sp>
        <p:nvSpPr>
          <p:cNvPr id="4" name="Slide Number Placeholder 3"/>
          <p:cNvSpPr>
            <a:spLocks noGrp="1"/>
          </p:cNvSpPr>
          <p:nvPr>
            <p:ph type="sldNum" sz="quarter" idx="12"/>
          </p:nvPr>
        </p:nvSpPr>
        <p:spPr/>
        <p:txBody>
          <a:bodyPr/>
          <a:lstStyle/>
          <a:p>
            <a:fld id="{60D351CB-7B7F-4776-A39B-D1BE6EB1D4A5}" type="slidenum">
              <a:rPr lang="en-US" smtClean="0"/>
              <a:pPr/>
              <a:t>29</a:t>
            </a:fld>
            <a:endParaRPr lang="en-US" dirty="0"/>
          </a:p>
        </p:txBody>
      </p:sp>
    </p:spTree>
    <p:extLst>
      <p:ext uri="{BB962C8B-B14F-4D97-AF65-F5344CB8AC3E}">
        <p14:creationId xmlns:p14="http://schemas.microsoft.com/office/powerpoint/2010/main" val="2900822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a:xfrm>
            <a:off x="533400" y="838200"/>
            <a:ext cx="8305800" cy="990600"/>
          </a:xfrm>
        </p:spPr>
        <p:txBody>
          <a:bodyPr>
            <a:normAutofit fontScale="90000"/>
          </a:bodyPr>
          <a:lstStyle/>
          <a:p>
            <a:pPr eaLnBrk="1" fontAlgn="auto" hangingPunct="1">
              <a:spcAft>
                <a:spcPts val="0"/>
              </a:spcAft>
              <a:defRPr/>
            </a:pPr>
            <a:r>
              <a:rPr lang="en-US" sz="4400" dirty="0" smtClean="0"/>
              <a:t> OMB Circular A-87:   Employee works  100% on single cost objective</a:t>
            </a:r>
            <a:endParaRPr lang="en-US" dirty="0" smtClean="0"/>
          </a:p>
        </p:txBody>
      </p:sp>
      <p:sp>
        <p:nvSpPr>
          <p:cNvPr id="26627" name="Rectangle 3"/>
          <p:cNvSpPr>
            <a:spLocks noGrp="1"/>
          </p:cNvSpPr>
          <p:nvPr>
            <p:ph idx="1"/>
          </p:nvPr>
        </p:nvSpPr>
        <p:spPr>
          <a:xfrm>
            <a:off x="457200" y="2133600"/>
            <a:ext cx="7772400" cy="4038600"/>
          </a:xfrm>
        </p:spPr>
        <p:txBody>
          <a:bodyPr/>
          <a:lstStyle/>
          <a:p>
            <a:pPr indent="-342900" eaLnBrk="1" hangingPunct="1">
              <a:lnSpc>
                <a:spcPct val="90000"/>
              </a:lnSpc>
            </a:pPr>
            <a:r>
              <a:rPr lang="en-US" dirty="0" smtClean="0">
                <a:ea typeface="ＭＳ Ｐゴシック" pitchFamily="34" charset="-128"/>
              </a:rPr>
              <a:t>Semi-Annual Certification</a:t>
            </a:r>
          </a:p>
          <a:p>
            <a:pPr marL="742950" lvl="1" indent="-285750" eaLnBrk="1" hangingPunct="1">
              <a:lnSpc>
                <a:spcPct val="90000"/>
              </a:lnSpc>
            </a:pPr>
            <a:r>
              <a:rPr lang="en-US" dirty="0" smtClean="0">
                <a:ea typeface="ＭＳ Ｐゴシック" pitchFamily="34" charset="-128"/>
              </a:rPr>
              <a:t>Completed at least every six months</a:t>
            </a:r>
          </a:p>
          <a:p>
            <a:pPr marL="742950" lvl="1" indent="-285750" eaLnBrk="1" hangingPunct="1">
              <a:lnSpc>
                <a:spcPct val="90000"/>
              </a:lnSpc>
            </a:pPr>
            <a:r>
              <a:rPr lang="en-US" dirty="0" smtClean="0">
                <a:ea typeface="ＭＳ Ｐゴシック" pitchFamily="34" charset="-128"/>
              </a:rPr>
              <a:t>Signed by a supervisor with knowledge or the employee</a:t>
            </a:r>
          </a:p>
          <a:p>
            <a:pPr marL="742950" lvl="1" indent="-285750" eaLnBrk="1" hangingPunct="1">
              <a:lnSpc>
                <a:spcPct val="90000"/>
              </a:lnSpc>
            </a:pPr>
            <a:r>
              <a:rPr lang="en-US" dirty="0" smtClean="0">
                <a:ea typeface="ＭＳ Ｐゴシック" pitchFamily="34" charset="-128"/>
              </a:rPr>
              <a:t>After-the-fact record (dated)</a:t>
            </a:r>
          </a:p>
          <a:p>
            <a:pPr marL="742950" lvl="1" indent="-285750" eaLnBrk="1" hangingPunct="1">
              <a:lnSpc>
                <a:spcPct val="90000"/>
              </a:lnSpc>
            </a:pPr>
            <a:r>
              <a:rPr lang="en-US" dirty="0" smtClean="0">
                <a:ea typeface="ＭＳ Ｐゴシック" pitchFamily="34" charset="-128"/>
              </a:rPr>
              <a:t>Accounts for the total activity for which employee compensated</a:t>
            </a:r>
          </a:p>
          <a:p>
            <a:pPr marL="742950" lvl="1" indent="-285750" eaLnBrk="1" hangingPunct="1">
              <a:lnSpc>
                <a:spcPct val="90000"/>
              </a:lnSpc>
            </a:pPr>
            <a:r>
              <a:rPr lang="en-US" dirty="0" smtClean="0">
                <a:ea typeface="ＭＳ Ｐゴシック" pitchFamily="34" charset="-128"/>
              </a:rPr>
              <a:t>Must coincide with one or more pay periods</a:t>
            </a:r>
          </a:p>
          <a:p>
            <a:pPr indent="-342900" eaLnBrk="1" hangingPunct="1">
              <a:lnSpc>
                <a:spcPct val="90000"/>
              </a:lnSpc>
              <a:buFont typeface="Wingdings" pitchFamily="2" charset="2"/>
              <a:buNone/>
            </a:pPr>
            <a:endParaRPr lang="en-US" sz="1400" dirty="0" smtClean="0">
              <a:latin typeface="Lucida Sans Unicode" pitchFamily="34" charset="0"/>
              <a:ea typeface="ＭＳ Ｐゴシック" pitchFamily="34" charset="-128"/>
            </a:endParaRPr>
          </a:p>
        </p:txBody>
      </p:sp>
      <p:sp>
        <p:nvSpPr>
          <p:cNvPr id="26628" name="Slide Number Placeholder 2"/>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fld id="{08FCA533-C646-4536-BBCF-8E7E87F859E3}" type="slidenum">
              <a:rPr lang="en-US" smtClean="0">
                <a:cs typeface="Arial" charset="0"/>
              </a:rPr>
              <a:pPr/>
              <a:t>3</a:t>
            </a:fld>
            <a:endParaRPr lang="en-US" dirty="0" smtClean="0">
              <a:cs typeface="Arial" charset="0"/>
            </a:endParaRPr>
          </a:p>
        </p:txBody>
      </p:sp>
    </p:spTree>
    <p:extLst>
      <p:ext uri="{BB962C8B-B14F-4D97-AF65-F5344CB8AC3E}">
        <p14:creationId xmlns:p14="http://schemas.microsoft.com/office/powerpoint/2010/main" val="1690129778"/>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lstStyle/>
          <a:p>
            <a:r>
              <a:rPr lang="en-US" dirty="0" smtClean="0"/>
              <a:t>Question?</a:t>
            </a:r>
            <a:endParaRPr lang="en-US" dirty="0"/>
          </a:p>
        </p:txBody>
      </p:sp>
      <p:sp>
        <p:nvSpPr>
          <p:cNvPr id="3" name="Content Placeholder 2"/>
          <p:cNvSpPr>
            <a:spLocks noGrp="1"/>
          </p:cNvSpPr>
          <p:nvPr>
            <p:ph idx="1"/>
          </p:nvPr>
        </p:nvSpPr>
        <p:spPr/>
        <p:txBody>
          <a:bodyPr>
            <a:normAutofit lnSpcReduction="10000"/>
          </a:bodyPr>
          <a:lstStyle/>
          <a:p>
            <a:r>
              <a:rPr lang="en-US" dirty="0" smtClean="0"/>
              <a:t>What would be the most helpful strategy for using 2012-13 funds to mitigate 2013-14 reductions?</a:t>
            </a:r>
          </a:p>
          <a:p>
            <a:pPr marL="971550" lvl="1" indent="-514350">
              <a:buFont typeface="+mj-lt"/>
              <a:buAutoNum type="alphaUcPeriod"/>
            </a:pPr>
            <a:r>
              <a:rPr lang="en-US" dirty="0" smtClean="0"/>
              <a:t>Close out projects June 30, 2013, as usual and complete the roll-forward process as quickly as possible or</a:t>
            </a:r>
          </a:p>
          <a:p>
            <a:pPr marL="971550" lvl="1" indent="-514350">
              <a:buFont typeface="+mj-lt"/>
              <a:buAutoNum type="alphaUcPeriod"/>
            </a:pPr>
            <a:r>
              <a:rPr lang="en-US" dirty="0" smtClean="0"/>
              <a:t>Extend 2012-13 projects through September 30, 2013 to give districts as much time as possible to spend 2012-13 dollars and complete roll-forward later than usual.</a:t>
            </a:r>
            <a:endParaRPr lang="en-US" dirty="0"/>
          </a:p>
        </p:txBody>
      </p:sp>
      <p:sp>
        <p:nvSpPr>
          <p:cNvPr id="4" name="Slide Number Placeholder 3"/>
          <p:cNvSpPr>
            <a:spLocks noGrp="1"/>
          </p:cNvSpPr>
          <p:nvPr>
            <p:ph type="sldNum" sz="quarter" idx="12"/>
          </p:nvPr>
        </p:nvSpPr>
        <p:spPr/>
        <p:txBody>
          <a:bodyPr/>
          <a:lstStyle/>
          <a:p>
            <a:fld id="{60D351CB-7B7F-4776-A39B-D1BE6EB1D4A5}" type="slidenum">
              <a:rPr lang="en-US" smtClean="0"/>
              <a:pPr/>
              <a:t>30</a:t>
            </a:fld>
            <a:endParaRPr lang="en-US" dirty="0"/>
          </a:p>
        </p:txBody>
      </p:sp>
    </p:spTree>
    <p:extLst>
      <p:ext uri="{BB962C8B-B14F-4D97-AF65-F5344CB8AC3E}">
        <p14:creationId xmlns:p14="http://schemas.microsoft.com/office/powerpoint/2010/main" val="17284224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US" dirty="0" smtClean="0"/>
              <a:t>Transparency and Accountability</a:t>
            </a:r>
            <a:endParaRPr lang="en-US" dirty="0"/>
          </a:p>
        </p:txBody>
      </p:sp>
      <p:sp>
        <p:nvSpPr>
          <p:cNvPr id="3" name="Content Placeholder 2"/>
          <p:cNvSpPr>
            <a:spLocks noGrp="1"/>
          </p:cNvSpPr>
          <p:nvPr>
            <p:ph idx="1"/>
          </p:nvPr>
        </p:nvSpPr>
        <p:spPr/>
        <p:txBody>
          <a:bodyPr>
            <a:normAutofit lnSpcReduction="10000"/>
          </a:bodyPr>
          <a:lstStyle/>
          <a:p>
            <a:r>
              <a:rPr lang="en-US" dirty="0" smtClean="0"/>
              <a:t>Legislature and the Department of Financial Services (DFS) increasingly treat grants more like contracts</a:t>
            </a:r>
          </a:p>
          <a:p>
            <a:r>
              <a:rPr lang="en-US" dirty="0" smtClean="0"/>
              <a:t>This year discretionary grants, particularly those not on federal cash advance (CARDS) have had to demonstrate very clear accomplishment of deliverables in order to receive payment.  All payments have been subject to audit.</a:t>
            </a:r>
            <a:endParaRPr lang="en-US" dirty="0"/>
          </a:p>
        </p:txBody>
      </p:sp>
      <p:sp>
        <p:nvSpPr>
          <p:cNvPr id="4" name="Slide Number Placeholder 3"/>
          <p:cNvSpPr>
            <a:spLocks noGrp="1"/>
          </p:cNvSpPr>
          <p:nvPr>
            <p:ph type="sldNum" sz="quarter" idx="12"/>
          </p:nvPr>
        </p:nvSpPr>
        <p:spPr/>
        <p:txBody>
          <a:bodyPr/>
          <a:lstStyle/>
          <a:p>
            <a:fld id="{60D351CB-7B7F-4776-A39B-D1BE6EB1D4A5}" type="slidenum">
              <a:rPr lang="en-US" smtClean="0"/>
              <a:pPr/>
              <a:t>31</a:t>
            </a:fld>
            <a:endParaRPr lang="en-US" dirty="0"/>
          </a:p>
        </p:txBody>
      </p:sp>
    </p:spTree>
    <p:extLst>
      <p:ext uri="{BB962C8B-B14F-4D97-AF65-F5344CB8AC3E}">
        <p14:creationId xmlns:p14="http://schemas.microsoft.com/office/powerpoint/2010/main" val="25730548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lstStyle/>
          <a:p>
            <a:r>
              <a:rPr lang="en-US" dirty="0" smtClean="0"/>
              <a:t>FACTS</a:t>
            </a:r>
            <a:endParaRPr lang="en-US" dirty="0"/>
          </a:p>
        </p:txBody>
      </p:sp>
      <p:sp>
        <p:nvSpPr>
          <p:cNvPr id="3" name="Content Placeholder 2"/>
          <p:cNvSpPr>
            <a:spLocks noGrp="1"/>
          </p:cNvSpPr>
          <p:nvPr>
            <p:ph idx="1"/>
          </p:nvPr>
        </p:nvSpPr>
        <p:spPr>
          <a:xfrm>
            <a:off x="457200" y="1752600"/>
            <a:ext cx="8229600" cy="4373563"/>
          </a:xfrm>
        </p:spPr>
        <p:txBody>
          <a:bodyPr/>
          <a:lstStyle/>
          <a:p>
            <a:r>
              <a:rPr lang="en-US" dirty="0" smtClean="0"/>
              <a:t>In 2012-13, all contracts had to be entered into the FACTS system, including specification of deliverables and payment schedules.</a:t>
            </a:r>
          </a:p>
          <a:p>
            <a:r>
              <a:rPr lang="en-US" dirty="0" smtClean="0"/>
              <a:t>Sometime in 2013-14, ALL grants will be added to the FACTS system, including those on federal cash advance (CARDS).</a:t>
            </a:r>
          </a:p>
          <a:p>
            <a:pPr marL="0" indent="0">
              <a:buNone/>
            </a:pPr>
            <a:endParaRPr lang="en-US" dirty="0"/>
          </a:p>
        </p:txBody>
      </p:sp>
      <p:sp>
        <p:nvSpPr>
          <p:cNvPr id="4" name="Slide Number Placeholder 3"/>
          <p:cNvSpPr>
            <a:spLocks noGrp="1"/>
          </p:cNvSpPr>
          <p:nvPr>
            <p:ph type="sldNum" sz="quarter" idx="12"/>
          </p:nvPr>
        </p:nvSpPr>
        <p:spPr/>
        <p:txBody>
          <a:bodyPr/>
          <a:lstStyle/>
          <a:p>
            <a:fld id="{60D351CB-7B7F-4776-A39B-D1BE6EB1D4A5}" type="slidenum">
              <a:rPr lang="en-US" smtClean="0"/>
              <a:pPr/>
              <a:t>32</a:t>
            </a:fld>
            <a:endParaRPr lang="en-US" dirty="0"/>
          </a:p>
        </p:txBody>
      </p:sp>
    </p:spTree>
    <p:extLst>
      <p:ext uri="{BB962C8B-B14F-4D97-AF65-F5344CB8AC3E}">
        <p14:creationId xmlns:p14="http://schemas.microsoft.com/office/powerpoint/2010/main" val="8743898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r>
              <a:rPr lang="en-US" dirty="0" smtClean="0"/>
              <a:t>Martha K. Asbury</a:t>
            </a:r>
            <a:br>
              <a:rPr lang="en-US" dirty="0" smtClean="0"/>
            </a:br>
            <a:r>
              <a:rPr lang="en-US" dirty="0" smtClean="0"/>
              <a:t>850/245-0420</a:t>
            </a:r>
            <a:br>
              <a:rPr lang="en-US" dirty="0" smtClean="0"/>
            </a:br>
            <a:r>
              <a:rPr lang="en-US" dirty="0" smtClean="0"/>
              <a:t>martha.asbury@fldoe.org</a:t>
            </a:r>
            <a:endParaRPr lang="en-US" dirty="0"/>
          </a:p>
        </p:txBody>
      </p:sp>
      <p:sp>
        <p:nvSpPr>
          <p:cNvPr id="6" name="Subtitle 5"/>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60D351CB-7B7F-4776-A39B-D1BE6EB1D4A5}" type="slidenum">
              <a:rPr lang="en-US" smtClean="0"/>
              <a:pPr/>
              <a:t>33</a:t>
            </a:fld>
            <a:endParaRPr lang="en-US" dirty="0"/>
          </a:p>
        </p:txBody>
      </p:sp>
    </p:spTree>
    <p:extLst>
      <p:ext uri="{BB962C8B-B14F-4D97-AF65-F5344CB8AC3E}">
        <p14:creationId xmlns:p14="http://schemas.microsoft.com/office/powerpoint/2010/main" val="1119832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a:xfrm>
            <a:off x="457200" y="838200"/>
            <a:ext cx="7772400" cy="990600"/>
          </a:xfrm>
        </p:spPr>
        <p:txBody>
          <a:bodyPr>
            <a:normAutofit fontScale="90000"/>
          </a:bodyPr>
          <a:lstStyle/>
          <a:p>
            <a:pPr eaLnBrk="1" fontAlgn="auto" hangingPunct="1">
              <a:spcAft>
                <a:spcPts val="0"/>
              </a:spcAft>
              <a:defRPr/>
            </a:pPr>
            <a:r>
              <a:rPr lang="en-US" dirty="0" smtClean="0"/>
              <a:t>A-87:  Employee works on </a:t>
            </a:r>
            <a:br>
              <a:rPr lang="en-US" dirty="0" smtClean="0"/>
            </a:br>
            <a:r>
              <a:rPr lang="en-US" dirty="0" smtClean="0"/>
              <a:t>multiple cost objectives</a:t>
            </a:r>
          </a:p>
        </p:txBody>
      </p:sp>
      <p:sp>
        <p:nvSpPr>
          <p:cNvPr id="27651" name="Rectangle 3"/>
          <p:cNvSpPr>
            <a:spLocks noGrp="1"/>
          </p:cNvSpPr>
          <p:nvPr>
            <p:ph idx="1"/>
          </p:nvPr>
        </p:nvSpPr>
        <p:spPr>
          <a:xfrm>
            <a:off x="301625" y="2057400"/>
            <a:ext cx="8504238" cy="4041775"/>
          </a:xfrm>
        </p:spPr>
        <p:txBody>
          <a:bodyPr>
            <a:normAutofit fontScale="92500" lnSpcReduction="10000"/>
          </a:bodyPr>
          <a:lstStyle/>
          <a:p>
            <a:pPr indent="-342900" eaLnBrk="1" hangingPunct="1">
              <a:buFont typeface="Wingdings" pitchFamily="2" charset="2"/>
              <a:buNone/>
            </a:pPr>
            <a:r>
              <a:rPr lang="en-US" dirty="0" smtClean="0">
                <a:ea typeface="ＭＳ Ｐゴシック" pitchFamily="34" charset="-128"/>
              </a:rPr>
              <a:t>Personnel Activity Reports </a:t>
            </a:r>
          </a:p>
          <a:p>
            <a:pPr indent="-342900" eaLnBrk="1" hangingPunct="1"/>
            <a:r>
              <a:rPr lang="en-US" dirty="0" smtClean="0">
                <a:ea typeface="ＭＳ Ｐゴシック" pitchFamily="34" charset="-128"/>
              </a:rPr>
              <a:t>After-the-fact record (dated)</a:t>
            </a:r>
          </a:p>
          <a:p>
            <a:pPr indent="-342900" eaLnBrk="1" hangingPunct="1"/>
            <a:r>
              <a:rPr lang="en-US" dirty="0" smtClean="0">
                <a:ea typeface="ＭＳ Ｐゴシック" pitchFamily="34" charset="-128"/>
              </a:rPr>
              <a:t>Accounts for the total activity for which employee compensated</a:t>
            </a:r>
          </a:p>
          <a:p>
            <a:pPr indent="-342900" eaLnBrk="1" hangingPunct="1"/>
            <a:r>
              <a:rPr lang="en-US" dirty="0" smtClean="0">
                <a:ea typeface="ＭＳ Ｐゴシック" pitchFamily="34" charset="-128"/>
              </a:rPr>
              <a:t>At least monthly                     </a:t>
            </a:r>
          </a:p>
          <a:p>
            <a:pPr indent="-342900" eaLnBrk="1" hangingPunct="1">
              <a:buFont typeface="Wingdings 3" pitchFamily="18" charset="2"/>
              <a:buNone/>
            </a:pPr>
            <a:r>
              <a:rPr lang="en-US" dirty="0" smtClean="0">
                <a:ea typeface="ＭＳ Ｐゴシック" pitchFamily="34" charset="-128"/>
              </a:rPr>
              <a:t>		(unless substitute system)</a:t>
            </a:r>
          </a:p>
          <a:p>
            <a:pPr indent="-342900" eaLnBrk="1" hangingPunct="1"/>
            <a:r>
              <a:rPr lang="en-US" dirty="0" smtClean="0">
                <a:ea typeface="ＭＳ Ｐゴシック" pitchFamily="34" charset="-128"/>
              </a:rPr>
              <a:t>Signed by the employee</a:t>
            </a:r>
          </a:p>
          <a:p>
            <a:pPr indent="-342900" eaLnBrk="1" hangingPunct="1"/>
            <a:r>
              <a:rPr lang="en-US" dirty="0" smtClean="0">
                <a:ea typeface="ＭＳ Ｐゴシック" pitchFamily="34" charset="-128"/>
              </a:rPr>
              <a:t>Must coincide with one or more pay periods</a:t>
            </a:r>
          </a:p>
          <a:p>
            <a:pPr indent="-342900" eaLnBrk="1" hangingPunct="1"/>
            <a:endParaRPr lang="en-US" dirty="0" smtClean="0">
              <a:latin typeface="Lucida Sans Unicode" pitchFamily="34" charset="0"/>
              <a:ea typeface="ＭＳ Ｐゴシック" pitchFamily="34" charset="-128"/>
            </a:endParaRPr>
          </a:p>
        </p:txBody>
      </p:sp>
      <p:sp>
        <p:nvSpPr>
          <p:cNvPr id="27652" name="Slide Number Placeholder 2"/>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fld id="{DA3B2D84-B1A6-4CE5-83F7-72BCFE9FE922}" type="slidenum">
              <a:rPr lang="en-US" smtClean="0">
                <a:cs typeface="Arial" charset="0"/>
              </a:rPr>
              <a:pPr/>
              <a:t>4</a:t>
            </a:fld>
            <a:endParaRPr lang="en-US" dirty="0" smtClean="0">
              <a:cs typeface="Arial" charset="0"/>
            </a:endParaRPr>
          </a:p>
        </p:txBody>
      </p:sp>
    </p:spTree>
    <p:extLst>
      <p:ext uri="{BB962C8B-B14F-4D97-AF65-F5344CB8AC3E}">
        <p14:creationId xmlns:p14="http://schemas.microsoft.com/office/powerpoint/2010/main" val="844392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a:xfrm>
            <a:off x="533400" y="838200"/>
            <a:ext cx="7315200" cy="1066800"/>
          </a:xfrm>
        </p:spPr>
        <p:txBody>
          <a:bodyPr>
            <a:normAutofit/>
          </a:bodyPr>
          <a:lstStyle/>
          <a:p>
            <a:pPr eaLnBrk="1" fontAlgn="auto" hangingPunct="1">
              <a:spcAft>
                <a:spcPts val="0"/>
              </a:spcAft>
              <a:defRPr/>
            </a:pPr>
            <a:r>
              <a:rPr lang="en-US" dirty="0" smtClean="0">
                <a:ea typeface="ＭＳ Ｐゴシック" pitchFamily="34" charset="-128"/>
              </a:rPr>
              <a:t>What is a </a:t>
            </a:r>
            <a:r>
              <a:rPr lang="ja-JP" altLang="en-US" dirty="0" smtClean="0">
                <a:ea typeface="ＭＳ Ｐゴシック" pitchFamily="34" charset="-128"/>
              </a:rPr>
              <a:t>“</a:t>
            </a:r>
            <a:r>
              <a:rPr lang="en-US" altLang="ja-JP" dirty="0" smtClean="0">
                <a:ea typeface="ＭＳ Ｐゴシック" pitchFamily="34" charset="-128"/>
              </a:rPr>
              <a:t>Cost Objective</a:t>
            </a:r>
            <a:r>
              <a:rPr lang="ja-JP" altLang="en-US" dirty="0" smtClean="0">
                <a:ea typeface="ＭＳ Ｐゴシック" pitchFamily="34" charset="-128"/>
              </a:rPr>
              <a:t>”</a:t>
            </a:r>
            <a:r>
              <a:rPr lang="en-US" altLang="ja-JP" dirty="0" smtClean="0">
                <a:ea typeface="ＭＳ Ｐゴシック" pitchFamily="34" charset="-128"/>
              </a:rPr>
              <a:t>?</a:t>
            </a:r>
            <a:endParaRPr lang="en-US" dirty="0" smtClean="0">
              <a:ea typeface="ＭＳ Ｐゴシック" pitchFamily="34" charset="-128"/>
            </a:endParaRPr>
          </a:p>
        </p:txBody>
      </p:sp>
      <p:sp>
        <p:nvSpPr>
          <p:cNvPr id="30723" name="Rectangle 3"/>
          <p:cNvSpPr>
            <a:spLocks noGrp="1"/>
          </p:cNvSpPr>
          <p:nvPr>
            <p:ph idx="1"/>
          </p:nvPr>
        </p:nvSpPr>
        <p:spPr>
          <a:xfrm>
            <a:off x="381000" y="2362200"/>
            <a:ext cx="7772400" cy="3429000"/>
          </a:xfrm>
        </p:spPr>
        <p:txBody>
          <a:bodyPr/>
          <a:lstStyle/>
          <a:p>
            <a:pPr eaLnBrk="1" hangingPunct="1"/>
            <a:r>
              <a:rPr lang="en-US" sz="2800" dirty="0" smtClean="0">
                <a:ea typeface="ＭＳ Ｐゴシック" pitchFamily="34" charset="-128"/>
              </a:rPr>
              <a:t>A-87 Definition:  A function, organizational subdivision, contract, grant or other cost activity for which cost data are needed and for which costs are incurred.</a:t>
            </a:r>
          </a:p>
          <a:p>
            <a:pPr eaLnBrk="1" hangingPunct="1"/>
            <a:endParaRPr lang="en-US" dirty="0" smtClean="0">
              <a:latin typeface="Lucida Sans Unicode" pitchFamily="34" charset="0"/>
              <a:ea typeface="ＭＳ Ｐゴシック" pitchFamily="34" charset="-128"/>
            </a:endParaRPr>
          </a:p>
        </p:txBody>
      </p:sp>
      <p:sp>
        <p:nvSpPr>
          <p:cNvPr id="30724" name="Slide Number Placeholder 2"/>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fld id="{484C7172-CC99-4C7F-95EA-C1093E6932C9}" type="slidenum">
              <a:rPr lang="en-US" smtClean="0">
                <a:cs typeface="Arial" charset="0"/>
              </a:rPr>
              <a:pPr/>
              <a:t>5</a:t>
            </a:fld>
            <a:endParaRPr lang="en-US" dirty="0" smtClean="0">
              <a:cs typeface="Arial" charset="0"/>
            </a:endParaRPr>
          </a:p>
        </p:txBody>
      </p:sp>
    </p:spTree>
    <p:extLst>
      <p:ext uri="{BB962C8B-B14F-4D97-AF65-F5344CB8AC3E}">
        <p14:creationId xmlns:p14="http://schemas.microsoft.com/office/powerpoint/2010/main" val="204924525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762000" y="838200"/>
            <a:ext cx="7315200" cy="1295400"/>
          </a:xfrm>
        </p:spPr>
        <p:txBody>
          <a:bodyPr>
            <a:normAutofit fontScale="90000"/>
          </a:bodyPr>
          <a:lstStyle/>
          <a:p>
            <a:pPr eaLnBrk="1" fontAlgn="auto" hangingPunct="1">
              <a:spcAft>
                <a:spcPts val="0"/>
              </a:spcAft>
              <a:defRPr/>
            </a:pPr>
            <a:r>
              <a:rPr lang="en-US" dirty="0" smtClean="0">
                <a:ea typeface="ＭＳ Ｐゴシック" pitchFamily="34" charset="-128"/>
              </a:rPr>
              <a:t>Office of the Chief Financial Officer (OCFO) Guidance</a:t>
            </a:r>
          </a:p>
        </p:txBody>
      </p:sp>
      <p:sp>
        <p:nvSpPr>
          <p:cNvPr id="31747" name="Content Placeholder 2"/>
          <p:cNvSpPr>
            <a:spLocks noGrp="1"/>
          </p:cNvSpPr>
          <p:nvPr>
            <p:ph idx="1"/>
          </p:nvPr>
        </p:nvSpPr>
        <p:spPr>
          <a:xfrm>
            <a:off x="533400" y="2438400"/>
            <a:ext cx="7620000" cy="3581400"/>
          </a:xfrm>
        </p:spPr>
        <p:txBody>
          <a:bodyPr/>
          <a:lstStyle/>
          <a:p>
            <a:pPr marL="0" indent="0" eaLnBrk="1" hangingPunct="1">
              <a:buNone/>
            </a:pPr>
            <a:r>
              <a:rPr lang="en-US" sz="2800" dirty="0" smtClean="0">
                <a:ea typeface="ＭＳ Ｐゴシック" pitchFamily="34" charset="-128"/>
              </a:rPr>
              <a:t>It is possible for multiple programs to have the same cost objective, which creates confusion over whether the presence of a single cost objective or being funded by multiple programs should determine what time-and-effort documentation an employee must complete.</a:t>
            </a:r>
          </a:p>
        </p:txBody>
      </p:sp>
      <p:sp>
        <p:nvSpPr>
          <p:cNvPr id="31748" name="Slide Number Placeholder 2"/>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fld id="{DA8F9F72-60C2-48AE-A233-512F905CA18E}" type="slidenum">
              <a:rPr lang="en-US" smtClean="0">
                <a:cs typeface="Arial" charset="0"/>
              </a:rPr>
              <a:pPr/>
              <a:t>6</a:t>
            </a:fld>
            <a:endParaRPr lang="en-US" dirty="0" smtClean="0">
              <a:cs typeface="Arial" charset="0"/>
            </a:endParaRPr>
          </a:p>
        </p:txBody>
      </p:sp>
    </p:spTree>
    <p:extLst>
      <p:ext uri="{BB962C8B-B14F-4D97-AF65-F5344CB8AC3E}">
        <p14:creationId xmlns:p14="http://schemas.microsoft.com/office/powerpoint/2010/main" val="36178427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85800" y="685800"/>
            <a:ext cx="7315200" cy="990600"/>
          </a:xfrm>
        </p:spPr>
        <p:txBody>
          <a:bodyPr/>
          <a:lstStyle/>
          <a:p>
            <a:pPr eaLnBrk="1" fontAlgn="auto" hangingPunct="1">
              <a:spcAft>
                <a:spcPts val="0"/>
              </a:spcAft>
              <a:defRPr/>
            </a:pPr>
            <a:r>
              <a:rPr lang="en-US" dirty="0" smtClean="0">
                <a:ea typeface="ＭＳ Ｐゴシック" pitchFamily="34" charset="-128"/>
              </a:rPr>
              <a:t>OCFO Guidance (cont.)</a:t>
            </a:r>
          </a:p>
        </p:txBody>
      </p:sp>
      <p:sp>
        <p:nvSpPr>
          <p:cNvPr id="32771" name="Content Placeholder 2"/>
          <p:cNvSpPr>
            <a:spLocks noGrp="1"/>
          </p:cNvSpPr>
          <p:nvPr>
            <p:ph idx="1"/>
          </p:nvPr>
        </p:nvSpPr>
        <p:spPr>
          <a:xfrm>
            <a:off x="381000" y="1676400"/>
            <a:ext cx="7848600" cy="4632325"/>
          </a:xfrm>
        </p:spPr>
        <p:txBody>
          <a:bodyPr/>
          <a:lstStyle/>
          <a:p>
            <a:pPr eaLnBrk="1" hangingPunct="1"/>
            <a:r>
              <a:rPr lang="en-US" sz="2400" dirty="0" smtClean="0">
                <a:ea typeface="ＭＳ Ｐゴシック" pitchFamily="34" charset="-128"/>
              </a:rPr>
              <a:t>It is possible to work on a single cost objective even if an employee works on more than one Federal award or on a Federal award and a non-Federal award. </a:t>
            </a:r>
          </a:p>
          <a:p>
            <a:pPr eaLnBrk="1" hangingPunct="1"/>
            <a:endParaRPr lang="en-US" sz="2400" dirty="0" smtClean="0">
              <a:ea typeface="ＭＳ Ｐゴシック" pitchFamily="34" charset="-128"/>
            </a:endParaRPr>
          </a:p>
          <a:p>
            <a:pPr eaLnBrk="1" hangingPunct="1"/>
            <a:r>
              <a:rPr lang="en-US" sz="2400" b="1" i="1" dirty="0" smtClean="0">
                <a:ea typeface="ＭＳ Ｐゴシック" pitchFamily="34" charset="-128"/>
              </a:rPr>
              <a:t>The key to determining whether it is a single cost objective is whether the employee</a:t>
            </a:r>
            <a:r>
              <a:rPr lang="ja-JP" altLang="en-US" sz="2400" b="1" i="1" dirty="0" smtClean="0">
                <a:ea typeface="ＭＳ Ｐゴシック" pitchFamily="34" charset="-128"/>
              </a:rPr>
              <a:t>’</a:t>
            </a:r>
            <a:r>
              <a:rPr lang="en-US" altLang="ja-JP" sz="2400" b="1" i="1" dirty="0" smtClean="0">
                <a:ea typeface="ＭＳ Ｐゴシック" pitchFamily="34" charset="-128"/>
              </a:rPr>
              <a:t>s salary and wages can be supported </a:t>
            </a:r>
            <a:r>
              <a:rPr lang="en-US" altLang="ja-JP" sz="2400" b="1" i="1" u="sng" dirty="0" smtClean="0">
                <a:ea typeface="ＭＳ Ｐゴシック" pitchFamily="34" charset="-128"/>
              </a:rPr>
              <a:t>in ful</a:t>
            </a:r>
            <a:r>
              <a:rPr lang="en-US" altLang="ja-JP" sz="2400" b="1" i="1" dirty="0" smtClean="0">
                <a:ea typeface="ＭＳ Ｐゴシック" pitchFamily="34" charset="-128"/>
              </a:rPr>
              <a:t>l from each of the Federal awards on which the employee is working or from the Federal award alone if the employee</a:t>
            </a:r>
            <a:r>
              <a:rPr lang="ja-JP" altLang="en-US" sz="2400" b="1" i="1" dirty="0" smtClean="0">
                <a:ea typeface="ＭＳ Ｐゴシック" pitchFamily="34" charset="-128"/>
              </a:rPr>
              <a:t>’</a:t>
            </a:r>
            <a:r>
              <a:rPr lang="en-US" altLang="ja-JP" sz="2400" b="1" i="1" dirty="0" smtClean="0">
                <a:ea typeface="ＭＳ Ｐゴシック" pitchFamily="34" charset="-128"/>
              </a:rPr>
              <a:t>s salary is also paid with non-Federal funds.</a:t>
            </a:r>
            <a:endParaRPr lang="en-US" sz="2400" b="1" i="1" dirty="0" smtClean="0">
              <a:ea typeface="ＭＳ Ｐゴシック" pitchFamily="34" charset="-128"/>
            </a:endParaRPr>
          </a:p>
        </p:txBody>
      </p:sp>
      <p:sp>
        <p:nvSpPr>
          <p:cNvPr id="32772" name="Slide Number Placeholder 2"/>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fld id="{229787F9-952F-4829-800D-FAB3157E8323}" type="slidenum">
              <a:rPr lang="en-US" smtClean="0">
                <a:cs typeface="Arial" charset="0"/>
              </a:rPr>
              <a:pPr/>
              <a:t>7</a:t>
            </a:fld>
            <a:endParaRPr lang="en-US" dirty="0" smtClean="0">
              <a:cs typeface="Arial" charset="0"/>
            </a:endParaRPr>
          </a:p>
        </p:txBody>
      </p:sp>
    </p:spTree>
    <p:extLst>
      <p:ext uri="{BB962C8B-B14F-4D97-AF65-F5344CB8AC3E}">
        <p14:creationId xmlns:p14="http://schemas.microsoft.com/office/powerpoint/2010/main" val="1386375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19200"/>
          </a:xfrm>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Employee provides reading coach services to low-achieving students in an elementary title I school.</a:t>
            </a:r>
          </a:p>
          <a:p>
            <a:r>
              <a:rPr lang="en-US" dirty="0" smtClean="0"/>
              <a:t>Employee is paid 50% from Title I and 50% from state General Revenue (SAI) funds.</a:t>
            </a:r>
          </a:p>
          <a:p>
            <a:r>
              <a:rPr lang="en-US" dirty="0" smtClean="0"/>
              <a:t>Could the employee be paid 100% from either of the fund sources?</a:t>
            </a:r>
          </a:p>
          <a:p>
            <a:pPr marL="0" indent="0">
              <a:buNone/>
            </a:pPr>
            <a:endParaRPr lang="en-US" dirty="0"/>
          </a:p>
        </p:txBody>
      </p:sp>
      <p:sp>
        <p:nvSpPr>
          <p:cNvPr id="4" name="Slide Number Placeholder 3"/>
          <p:cNvSpPr>
            <a:spLocks noGrp="1"/>
          </p:cNvSpPr>
          <p:nvPr>
            <p:ph type="sldNum" sz="quarter" idx="12"/>
          </p:nvPr>
        </p:nvSpPr>
        <p:spPr/>
        <p:txBody>
          <a:bodyPr/>
          <a:lstStyle/>
          <a:p>
            <a:fld id="{60D351CB-7B7F-4776-A39B-D1BE6EB1D4A5}" type="slidenum">
              <a:rPr lang="en-US" smtClean="0"/>
              <a:pPr/>
              <a:t>8</a:t>
            </a:fld>
            <a:endParaRPr lang="en-US" dirty="0"/>
          </a:p>
        </p:txBody>
      </p:sp>
    </p:spTree>
    <p:extLst>
      <p:ext uri="{BB962C8B-B14F-4D97-AF65-F5344CB8AC3E}">
        <p14:creationId xmlns:p14="http://schemas.microsoft.com/office/powerpoint/2010/main" val="62853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762000"/>
            <a:ext cx="7315200" cy="925513"/>
          </a:xfrm>
        </p:spPr>
        <p:txBody>
          <a:bodyPr>
            <a:normAutofit fontScale="90000"/>
          </a:bodyPr>
          <a:lstStyle/>
          <a:p>
            <a:pPr eaLnBrk="1" hangingPunct="1">
              <a:defRPr/>
            </a:pPr>
            <a:r>
              <a:rPr lang="en-US" sz="3600" dirty="0" smtClean="0">
                <a:ea typeface="ＭＳ Ｐゴシック" pitchFamily="34" charset="-128"/>
              </a:rPr>
              <a:t>OCFO Guidance Practical Examples of </a:t>
            </a:r>
            <a:br>
              <a:rPr lang="en-US" sz="3600" dirty="0" smtClean="0">
                <a:ea typeface="ＭＳ Ｐゴシック" pitchFamily="34" charset="-128"/>
              </a:rPr>
            </a:br>
            <a:r>
              <a:rPr lang="en-US" sz="3600" dirty="0" smtClean="0">
                <a:ea typeface="ＭＳ Ｐゴシック" pitchFamily="34" charset="-128"/>
              </a:rPr>
              <a:t>Single Cost Objectives:</a:t>
            </a:r>
          </a:p>
        </p:txBody>
      </p:sp>
      <p:sp>
        <p:nvSpPr>
          <p:cNvPr id="35843" name="Content Placeholder 2"/>
          <p:cNvSpPr>
            <a:spLocks noGrp="1"/>
          </p:cNvSpPr>
          <p:nvPr>
            <p:ph sz="quarter" idx="1"/>
          </p:nvPr>
        </p:nvSpPr>
        <p:spPr>
          <a:xfrm>
            <a:off x="381000" y="1905000"/>
            <a:ext cx="7772400" cy="4572000"/>
          </a:xfrm>
        </p:spPr>
        <p:txBody>
          <a:bodyPr/>
          <a:lstStyle/>
          <a:p>
            <a:pPr eaLnBrk="1" hangingPunct="1">
              <a:buFont typeface="Wingdings" pitchFamily="2" charset="2"/>
              <a:buNone/>
            </a:pPr>
            <a:r>
              <a:rPr lang="en-US" sz="2400" b="1" dirty="0" smtClean="0">
                <a:ea typeface="ＭＳ Ｐゴシック" pitchFamily="34" charset="-128"/>
              </a:rPr>
              <a:t>Title I, Part A funds and CEIS (comprehensive early intervening services) funds under IDEA</a:t>
            </a:r>
            <a:endParaRPr lang="en-US" sz="2400" dirty="0" smtClean="0">
              <a:ea typeface="ＭＳ Ｐゴシック" pitchFamily="34" charset="-128"/>
            </a:endParaRPr>
          </a:p>
          <a:p>
            <a:pPr eaLnBrk="1" hangingPunct="1"/>
            <a:r>
              <a:rPr lang="en-US" sz="2400" dirty="0" smtClean="0">
                <a:ea typeface="ＭＳ Ｐゴシック" pitchFamily="34" charset="-128"/>
              </a:rPr>
              <a:t>A teacher works with low-achieving students and is supported with 60 percent Title I, Part A funds and 40 percent CEIS funds.</a:t>
            </a:r>
          </a:p>
          <a:p>
            <a:pPr eaLnBrk="1" hangingPunct="1"/>
            <a:r>
              <a:rPr lang="en-US" sz="2400" dirty="0" smtClean="0">
                <a:ea typeface="ＭＳ Ｐゴシック" pitchFamily="34" charset="-128"/>
              </a:rPr>
              <a:t>Teaching low-achieving students is a single cost objective because it can be fully supported under both Title I, Part A and CEIS. </a:t>
            </a:r>
          </a:p>
          <a:p>
            <a:pPr eaLnBrk="1" hangingPunct="1"/>
            <a:r>
              <a:rPr lang="en-US" sz="2400" dirty="0" smtClean="0">
                <a:ea typeface="ＭＳ Ｐゴシック" pitchFamily="34" charset="-128"/>
              </a:rPr>
              <a:t>Only a semiannual certification, therefore, is required even though the employee</a:t>
            </a:r>
            <a:r>
              <a:rPr lang="ja-JP" altLang="en-US" sz="2400" smtClean="0">
                <a:ea typeface="ＭＳ Ｐゴシック" pitchFamily="34" charset="-128"/>
              </a:rPr>
              <a:t>’</a:t>
            </a:r>
            <a:r>
              <a:rPr lang="en-US" altLang="ja-JP" sz="2400" dirty="0" smtClean="0">
                <a:ea typeface="ＭＳ Ｐゴシック" pitchFamily="34" charset="-128"/>
              </a:rPr>
              <a:t>s salary is supported by two Federal awards. </a:t>
            </a:r>
          </a:p>
          <a:p>
            <a:pPr eaLnBrk="1" hangingPunct="1">
              <a:buFont typeface="Wingdings" pitchFamily="2" charset="2"/>
              <a:buNone/>
            </a:pPr>
            <a:endParaRPr lang="en-US" sz="2400" dirty="0" smtClean="0">
              <a:ea typeface="ＭＳ Ｐゴシック" pitchFamily="34" charset="-128"/>
            </a:endParaRPr>
          </a:p>
        </p:txBody>
      </p:sp>
      <p:sp>
        <p:nvSpPr>
          <p:cNvPr id="35844" name="Slide Number Placeholder 2"/>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fld id="{E5321DA4-DBE3-4FF0-81EA-D18BD27CF282}" type="slidenum">
              <a:rPr lang="en-US" smtClean="0">
                <a:cs typeface="Arial" charset="0"/>
              </a:rPr>
              <a:pPr/>
              <a:t>9</a:t>
            </a:fld>
            <a:endParaRPr lang="en-US" dirty="0" smtClean="0">
              <a:cs typeface="Arial" charset="0"/>
            </a:endParaRPr>
          </a:p>
        </p:txBody>
      </p:sp>
    </p:spTree>
    <p:extLst>
      <p:ext uri="{BB962C8B-B14F-4D97-AF65-F5344CB8AC3E}">
        <p14:creationId xmlns:p14="http://schemas.microsoft.com/office/powerpoint/2010/main" val="392742189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2425</TotalTime>
  <Words>1728</Words>
  <Application>Microsoft Office PowerPoint</Application>
  <PresentationFormat>On-screen Show (4:3)</PresentationFormat>
  <Paragraphs>189</Paragraphs>
  <Slides>33</Slides>
  <Notes>2</Notes>
  <HiddenSlides>0</HiddenSlides>
  <MMClips>0</MMClips>
  <ScaleCrop>false</ScaleCrop>
  <HeadingPairs>
    <vt:vector size="4" baseType="variant">
      <vt:variant>
        <vt:lpstr>Theme</vt:lpstr>
      </vt:variant>
      <vt:variant>
        <vt:i4>2</vt:i4>
      </vt:variant>
      <vt:variant>
        <vt:lpstr>Slide Titles</vt:lpstr>
      </vt:variant>
      <vt:variant>
        <vt:i4>33</vt:i4>
      </vt:variant>
    </vt:vector>
  </HeadingPairs>
  <TitlesOfParts>
    <vt:vector size="35" baseType="lpstr">
      <vt:lpstr>Blank</vt:lpstr>
      <vt:lpstr>Custom Design</vt:lpstr>
      <vt:lpstr>Fiscal Requirements and Updates</vt:lpstr>
      <vt:lpstr>Time and Effort Reporting</vt:lpstr>
      <vt:lpstr> OMB Circular A-87:   Employee works  100% on single cost objective</vt:lpstr>
      <vt:lpstr>A-87:  Employee works on  multiple cost objectives</vt:lpstr>
      <vt:lpstr>What is a “Cost Objective”?</vt:lpstr>
      <vt:lpstr>Office of the Chief Financial Officer (OCFO) Guidance</vt:lpstr>
      <vt:lpstr>OCFO Guidance (cont.)</vt:lpstr>
      <vt:lpstr>Example</vt:lpstr>
      <vt:lpstr>OCFO Guidance Practical Examples of  Single Cost Objectives:</vt:lpstr>
      <vt:lpstr>OCFO Guidance Practical Examples of  Single Cost Objectives:</vt:lpstr>
      <vt:lpstr>Substitute Systems and OCFO Changes </vt:lpstr>
      <vt:lpstr>Substitute Systems Generally </vt:lpstr>
      <vt:lpstr>Substitute Systems Changes</vt:lpstr>
      <vt:lpstr>Substitute Systems Changes (cont.)</vt:lpstr>
      <vt:lpstr>Substitute Systems Changes (cont.)</vt:lpstr>
      <vt:lpstr>New Substitute Systems Requirements</vt:lpstr>
      <vt:lpstr>OMB Super Circular Standards for Documentation of Personnel Expenses ~ Proposed Changes ~</vt:lpstr>
      <vt:lpstr>Question</vt:lpstr>
      <vt:lpstr>Question</vt:lpstr>
      <vt:lpstr>Question</vt:lpstr>
      <vt:lpstr>Question</vt:lpstr>
      <vt:lpstr>Florida’s Substitute System</vt:lpstr>
      <vt:lpstr>Florida’s Substitute System</vt:lpstr>
      <vt:lpstr>Options for Districts</vt:lpstr>
      <vt:lpstr>Sequestration</vt:lpstr>
      <vt:lpstr>Current Status</vt:lpstr>
      <vt:lpstr>How Much Funding Will LEAs Receive for 2013-14?</vt:lpstr>
      <vt:lpstr>When will districts receive preliminary estimates?</vt:lpstr>
      <vt:lpstr>Is There Any Good News?</vt:lpstr>
      <vt:lpstr>Question?</vt:lpstr>
      <vt:lpstr>Transparency and Accountability</vt:lpstr>
      <vt:lpstr>FACTS</vt:lpstr>
      <vt:lpstr>Martha K. Asbury 850/245-0420 martha.asbury@fldoe.org</vt:lpstr>
    </vt:vector>
  </TitlesOfParts>
  <Company>Florida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Florida RTTT</dc:title>
  <dc:creator>Tiffany Elkins</dc:creator>
  <cp:lastModifiedBy>Marjorie Murray</cp:lastModifiedBy>
  <cp:revision>72</cp:revision>
  <cp:lastPrinted>2013-04-11T19:34:43Z</cp:lastPrinted>
  <dcterms:created xsi:type="dcterms:W3CDTF">2013-04-09T15:06:38Z</dcterms:created>
  <dcterms:modified xsi:type="dcterms:W3CDTF">2013-05-10T14:38:11Z</dcterms:modified>
</cp:coreProperties>
</file>